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83" r:id="rId2"/>
    <p:sldId id="257" r:id="rId3"/>
    <p:sldId id="281" r:id="rId4"/>
    <p:sldId id="259" r:id="rId5"/>
    <p:sldId id="260" r:id="rId6"/>
    <p:sldId id="263" r:id="rId7"/>
    <p:sldId id="262" r:id="rId8"/>
    <p:sldId id="282" r:id="rId9"/>
    <p:sldId id="28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8" r:id="rId23"/>
    <p:sldId id="276" r:id="rId24"/>
    <p:sldId id="277" r:id="rId25"/>
    <p:sldId id="279" r:id="rId26"/>
    <p:sldId id="280" r:id="rId2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A8DD1-0567-4CBE-9CDC-3D13D7EFE81A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6AA1F-2B55-444B-BF03-C183CA7BBA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01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C1C3E4-E301-4C17-8168-C29BEF0455E9}" type="slidenum">
              <a:rPr lang="es-AR" altLang="es-AR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s-AR" altLang="es-A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9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6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7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971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7 Rectángulo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8 Rectángulo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9 Rectángulo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10 Conector recto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11 Conector recto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12 Conector recto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13 Conector recto"/>
          <p:cNvSpPr>
            <a:spLocks noChangeShapeType="1"/>
          </p:cNvSpPr>
          <p:nvPr/>
        </p:nvSpPr>
        <p:spPr bwMode="auto">
          <a:xfrm>
            <a:off x="230081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14 Conector recto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15 Rectángulo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4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33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1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5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4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6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7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06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0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12/11/2020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srgbClr val="444D26">
                    <a:shade val="90000"/>
                  </a:srgbClr>
                </a:solidFill>
              </a:rPr>
              <a:pPr/>
              <a:t>‹Nº›</a:t>
            </a:fld>
            <a:endParaRPr lang="es-ES">
              <a:solidFill>
                <a:srgbClr val="444D26">
                  <a:shade val="90000"/>
                </a:srgb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775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Hoja_de_c_lculo_de_Microsoft_Excel4.xls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Hoja_de_c_lculo_de_Microsoft_Excel1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Hoja_de_c_lculo_de_Microsoft_Excel2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Hoja_de_c_lculo_de_Microsoft_Excel3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 idx="4294967295"/>
          </p:nvPr>
        </p:nvSpPr>
        <p:spPr>
          <a:xfrm>
            <a:off x="3654426" y="2127250"/>
            <a:ext cx="6373813" cy="38496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> </a:t>
            </a:r>
            <a:br>
              <a:rPr lang="es-AR" altLang="es-AR" sz="1600" b="1" dirty="0"/>
            </a:br>
            <a:r>
              <a:rPr lang="es-AR" altLang="es-AR" sz="2000" b="1" dirty="0"/>
              <a:t>ADMINISTRACIÓN FINANCIERA DE EMPRESAS I  </a:t>
            </a: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>2020  - Dictado Virtual</a:t>
            </a:r>
            <a:r>
              <a:rPr lang="es-AR" altLang="es-AR" sz="1800" b="1" dirty="0"/>
              <a:t/>
            </a:r>
            <a:br>
              <a:rPr lang="es-AR" altLang="es-AR" sz="1800" b="1" dirty="0"/>
            </a:br>
            <a:r>
              <a:rPr lang="es-AR" altLang="es-AR" sz="1800" b="1" dirty="0"/>
              <a:t/>
            </a:r>
            <a:br>
              <a:rPr lang="es-AR" altLang="es-AR" sz="18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/>
            </a:r>
            <a:br>
              <a:rPr lang="es-AR" altLang="es-AR" sz="1600" b="1" dirty="0"/>
            </a:br>
            <a:r>
              <a:rPr lang="es-AR" altLang="es-AR" sz="1600" b="1" dirty="0"/>
              <a:t>TEMA: </a:t>
            </a:r>
            <a:r>
              <a:rPr lang="es-AR" altLang="es-AR" sz="1600" b="1" dirty="0" smtClean="0"/>
              <a:t>ESTRUCTURA DE FINANCIAMIENTO</a:t>
            </a:r>
            <a:r>
              <a:rPr lang="es-AR" altLang="es-AR" sz="1800" dirty="0"/>
              <a:t/>
            </a:r>
            <a:br>
              <a:rPr lang="es-AR" altLang="es-AR" sz="1800" dirty="0"/>
            </a:br>
            <a:r>
              <a:rPr lang="es-AR" altLang="es-AR" sz="1400" b="1" i="1" dirty="0"/>
              <a:t> </a:t>
            </a:r>
            <a:r>
              <a:rPr lang="es-AR" altLang="es-AR" sz="1400" dirty="0"/>
              <a:t/>
            </a:r>
            <a:br>
              <a:rPr lang="es-AR" altLang="es-AR" sz="1400" dirty="0"/>
            </a:br>
            <a:r>
              <a:rPr lang="es-AR" altLang="es-AR" sz="1400" b="1" dirty="0"/>
              <a:t> </a:t>
            </a:r>
            <a:r>
              <a:rPr lang="es-AR" altLang="es-AR" sz="1400" dirty="0"/>
              <a:t/>
            </a:r>
            <a:br>
              <a:rPr lang="es-AR" altLang="es-AR" sz="1400" dirty="0"/>
            </a:br>
            <a:r>
              <a:rPr lang="es-AR" altLang="es-AR" sz="1800" dirty="0"/>
              <a:t/>
            </a:r>
            <a:br>
              <a:rPr lang="es-AR" altLang="es-AR" sz="1800" dirty="0"/>
            </a:br>
            <a:r>
              <a:rPr lang="es-AR" altLang="es-AR" sz="1800" b="1" dirty="0"/>
              <a:t> </a:t>
            </a:r>
            <a:r>
              <a:rPr lang="es-AR" altLang="es-AR" sz="1800" dirty="0"/>
              <a:t/>
            </a:r>
            <a:br>
              <a:rPr lang="es-AR" altLang="es-AR" sz="1800" dirty="0"/>
            </a:br>
            <a:r>
              <a:rPr lang="es-AR" altLang="es-AR" sz="1800" dirty="0"/>
              <a:t/>
            </a:r>
            <a:br>
              <a:rPr lang="es-AR" altLang="es-AR" sz="1800" dirty="0"/>
            </a:br>
            <a:r>
              <a:rPr lang="es-AR" altLang="es-AR" sz="1600" b="1" dirty="0"/>
              <a:t> </a:t>
            </a:r>
            <a:r>
              <a:rPr lang="es-AR" altLang="es-AR" sz="1000" dirty="0"/>
              <a:t/>
            </a:r>
            <a:br>
              <a:rPr lang="es-AR" altLang="es-AR" sz="1000" dirty="0"/>
            </a:br>
            <a:endParaRPr lang="es-AR" altLang="es-AR" sz="1000" b="1" i="1" dirty="0"/>
          </a:p>
        </p:txBody>
      </p:sp>
      <p:pic>
        <p:nvPicPr>
          <p:cNvPr id="3075" name="Picture 4" descr="Busin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776" y="534988"/>
            <a:ext cx="74453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3 Imagen" descr="https://economicas.unsa.edu.ar/afinan/img/interfase/tituloemp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489" y="2235200"/>
            <a:ext cx="61356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81492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COSTOS DE CADA ESTRUCTURA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523248"/>
              </p:ext>
            </p:extLst>
          </p:nvPr>
        </p:nvGraphicFramePr>
        <p:xfrm>
          <a:off x="3357562" y="2074062"/>
          <a:ext cx="5476875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Hoja de cálculo" r:id="rId4" imgW="5476843" imgH="3819560" progId="Excel.Sheet.12">
                  <p:embed/>
                </p:oleObj>
              </mc:Choice>
              <mc:Fallback>
                <p:oleObj name="Hoja de cálculo" r:id="rId4" imgW="5476843" imgH="3819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7562" y="2074062"/>
                        <a:ext cx="5476875" cy="381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03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259307"/>
            <a:ext cx="8229600" cy="1240867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COSTO MEDIO PONDERADO DE CAPITAL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705" y="2060812"/>
            <a:ext cx="7318589" cy="35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9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ESTRUCTURA OPTIMA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095472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ENFOQUE DEL INGRESO NETO </a:t>
            </a:r>
          </a:p>
          <a:p>
            <a:pPr>
              <a:buNone/>
            </a:pPr>
            <a:r>
              <a:rPr lang="es-AR" dirty="0" smtClean="0">
                <a:solidFill>
                  <a:schemeClr val="bg1"/>
                </a:solidFill>
              </a:rPr>
              <a:t> </a:t>
            </a:r>
            <a:r>
              <a:rPr lang="es-AR" sz="1400" dirty="0">
                <a:solidFill>
                  <a:schemeClr val="bg1"/>
                </a:solidFill>
              </a:rPr>
              <a:t>(el valor de la empresa aumenta disminuyendo su costo de capital  al aumentar el endeudamiento)</a:t>
            </a: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Tasas                                                                                        </a:t>
            </a: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ke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</a:t>
            </a: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ko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ki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D/PN</a:t>
            </a:r>
          </a:p>
        </p:txBody>
      </p:sp>
      <p:cxnSp>
        <p:nvCxnSpPr>
          <p:cNvPr id="8" name="7 Conector recto"/>
          <p:cNvCxnSpPr/>
          <p:nvPr/>
        </p:nvCxnSpPr>
        <p:spPr>
          <a:xfrm rot="5400000">
            <a:off x="1845439" y="4321975"/>
            <a:ext cx="264320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952728" y="5072074"/>
            <a:ext cx="5786478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3167042" y="3357562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3167042" y="4572008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Forma libre"/>
          <p:cNvSpPr/>
          <p:nvPr/>
        </p:nvSpPr>
        <p:spPr>
          <a:xfrm>
            <a:off x="3205316" y="3406877"/>
            <a:ext cx="3790336" cy="976154"/>
          </a:xfrm>
          <a:custGeom>
            <a:avLst/>
            <a:gdLst>
              <a:gd name="connsiteX0" fmla="*/ 0 w 3790336"/>
              <a:gd name="connsiteY0" fmla="*/ 0 h 976154"/>
              <a:gd name="connsiteX1" fmla="*/ 44245 w 3790336"/>
              <a:gd name="connsiteY1" fmla="*/ 29497 h 976154"/>
              <a:gd name="connsiteX2" fmla="*/ 103239 w 3790336"/>
              <a:gd name="connsiteY2" fmla="*/ 44246 h 976154"/>
              <a:gd name="connsiteX3" fmla="*/ 147484 w 3790336"/>
              <a:gd name="connsiteY3" fmla="*/ 58994 h 976154"/>
              <a:gd name="connsiteX4" fmla="*/ 191729 w 3790336"/>
              <a:gd name="connsiteY4" fmla="*/ 88491 h 976154"/>
              <a:gd name="connsiteX5" fmla="*/ 280219 w 3790336"/>
              <a:gd name="connsiteY5" fmla="*/ 117988 h 976154"/>
              <a:gd name="connsiteX6" fmla="*/ 427703 w 3790336"/>
              <a:gd name="connsiteY6" fmla="*/ 191729 h 976154"/>
              <a:gd name="connsiteX7" fmla="*/ 471949 w 3790336"/>
              <a:gd name="connsiteY7" fmla="*/ 206478 h 976154"/>
              <a:gd name="connsiteX8" fmla="*/ 516194 w 3790336"/>
              <a:gd name="connsiteY8" fmla="*/ 221226 h 976154"/>
              <a:gd name="connsiteX9" fmla="*/ 604684 w 3790336"/>
              <a:gd name="connsiteY9" fmla="*/ 265471 h 976154"/>
              <a:gd name="connsiteX10" fmla="*/ 648929 w 3790336"/>
              <a:gd name="connsiteY10" fmla="*/ 294968 h 976154"/>
              <a:gd name="connsiteX11" fmla="*/ 707923 w 3790336"/>
              <a:gd name="connsiteY11" fmla="*/ 324465 h 976154"/>
              <a:gd name="connsiteX12" fmla="*/ 752168 w 3790336"/>
              <a:gd name="connsiteY12" fmla="*/ 353962 h 976154"/>
              <a:gd name="connsiteX13" fmla="*/ 840658 w 3790336"/>
              <a:gd name="connsiteY13" fmla="*/ 383458 h 976154"/>
              <a:gd name="connsiteX14" fmla="*/ 884903 w 3790336"/>
              <a:gd name="connsiteY14" fmla="*/ 398207 h 976154"/>
              <a:gd name="connsiteX15" fmla="*/ 929149 w 3790336"/>
              <a:gd name="connsiteY15" fmla="*/ 412955 h 976154"/>
              <a:gd name="connsiteX16" fmla="*/ 1061884 w 3790336"/>
              <a:gd name="connsiteY16" fmla="*/ 471949 h 976154"/>
              <a:gd name="connsiteX17" fmla="*/ 1106129 w 3790336"/>
              <a:gd name="connsiteY17" fmla="*/ 486697 h 976154"/>
              <a:gd name="connsiteX18" fmla="*/ 1194619 w 3790336"/>
              <a:gd name="connsiteY18" fmla="*/ 530942 h 976154"/>
              <a:gd name="connsiteX19" fmla="*/ 1238865 w 3790336"/>
              <a:gd name="connsiteY19" fmla="*/ 560439 h 976154"/>
              <a:gd name="connsiteX20" fmla="*/ 1401097 w 3790336"/>
              <a:gd name="connsiteY20" fmla="*/ 604684 h 976154"/>
              <a:gd name="connsiteX21" fmla="*/ 1533832 w 3790336"/>
              <a:gd name="connsiteY21" fmla="*/ 619433 h 976154"/>
              <a:gd name="connsiteX22" fmla="*/ 2020529 w 3790336"/>
              <a:gd name="connsiteY22" fmla="*/ 663678 h 976154"/>
              <a:gd name="connsiteX23" fmla="*/ 2153265 w 3790336"/>
              <a:gd name="connsiteY23" fmla="*/ 678426 h 976154"/>
              <a:gd name="connsiteX24" fmla="*/ 2197510 w 3790336"/>
              <a:gd name="connsiteY24" fmla="*/ 707923 h 976154"/>
              <a:gd name="connsiteX25" fmla="*/ 2286000 w 3790336"/>
              <a:gd name="connsiteY25" fmla="*/ 737420 h 976154"/>
              <a:gd name="connsiteX26" fmla="*/ 2389239 w 3790336"/>
              <a:gd name="connsiteY26" fmla="*/ 766917 h 976154"/>
              <a:gd name="connsiteX27" fmla="*/ 2448232 w 3790336"/>
              <a:gd name="connsiteY27" fmla="*/ 796413 h 976154"/>
              <a:gd name="connsiteX28" fmla="*/ 2492478 w 3790336"/>
              <a:gd name="connsiteY28" fmla="*/ 825910 h 976154"/>
              <a:gd name="connsiteX29" fmla="*/ 2669458 w 3790336"/>
              <a:gd name="connsiteY29" fmla="*/ 855407 h 976154"/>
              <a:gd name="connsiteX30" fmla="*/ 2831690 w 3790336"/>
              <a:gd name="connsiteY30" fmla="*/ 870155 h 976154"/>
              <a:gd name="connsiteX31" fmla="*/ 2949678 w 3790336"/>
              <a:gd name="connsiteY31" fmla="*/ 884904 h 976154"/>
              <a:gd name="connsiteX32" fmla="*/ 3097161 w 3790336"/>
              <a:gd name="connsiteY32" fmla="*/ 899652 h 976154"/>
              <a:gd name="connsiteX33" fmla="*/ 3141407 w 3790336"/>
              <a:gd name="connsiteY33" fmla="*/ 914400 h 976154"/>
              <a:gd name="connsiteX34" fmla="*/ 3377381 w 3790336"/>
              <a:gd name="connsiteY34" fmla="*/ 943897 h 976154"/>
              <a:gd name="connsiteX35" fmla="*/ 3421626 w 3790336"/>
              <a:gd name="connsiteY35" fmla="*/ 958646 h 976154"/>
              <a:gd name="connsiteX36" fmla="*/ 3790336 w 3790336"/>
              <a:gd name="connsiteY36" fmla="*/ 973394 h 976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790336" h="976154">
                <a:moveTo>
                  <a:pt x="0" y="0"/>
                </a:moveTo>
                <a:cubicBezTo>
                  <a:pt x="14748" y="9832"/>
                  <a:pt x="27953" y="22515"/>
                  <a:pt x="44245" y="29497"/>
                </a:cubicBezTo>
                <a:cubicBezTo>
                  <a:pt x="62876" y="37482"/>
                  <a:pt x="83749" y="38677"/>
                  <a:pt x="103239" y="44246"/>
                </a:cubicBezTo>
                <a:cubicBezTo>
                  <a:pt x="118187" y="48517"/>
                  <a:pt x="132736" y="54078"/>
                  <a:pt x="147484" y="58994"/>
                </a:cubicBezTo>
                <a:cubicBezTo>
                  <a:pt x="162232" y="68826"/>
                  <a:pt x="175531" y="81292"/>
                  <a:pt x="191729" y="88491"/>
                </a:cubicBezTo>
                <a:cubicBezTo>
                  <a:pt x="220141" y="101119"/>
                  <a:pt x="280219" y="117988"/>
                  <a:pt x="280219" y="117988"/>
                </a:cubicBezTo>
                <a:cubicBezTo>
                  <a:pt x="364088" y="180889"/>
                  <a:pt x="315892" y="154459"/>
                  <a:pt x="427703" y="191729"/>
                </a:cubicBezTo>
                <a:lnTo>
                  <a:pt x="471949" y="206478"/>
                </a:lnTo>
                <a:lnTo>
                  <a:pt x="516194" y="221226"/>
                </a:lnTo>
                <a:cubicBezTo>
                  <a:pt x="642994" y="305761"/>
                  <a:pt x="482562" y="204410"/>
                  <a:pt x="604684" y="265471"/>
                </a:cubicBezTo>
                <a:cubicBezTo>
                  <a:pt x="620538" y="273398"/>
                  <a:pt x="633539" y="286174"/>
                  <a:pt x="648929" y="294968"/>
                </a:cubicBezTo>
                <a:cubicBezTo>
                  <a:pt x="668018" y="305876"/>
                  <a:pt x="688834" y="313557"/>
                  <a:pt x="707923" y="324465"/>
                </a:cubicBezTo>
                <a:cubicBezTo>
                  <a:pt x="723313" y="333259"/>
                  <a:pt x="735970" y="346763"/>
                  <a:pt x="752168" y="353962"/>
                </a:cubicBezTo>
                <a:cubicBezTo>
                  <a:pt x="780580" y="366590"/>
                  <a:pt x="811161" y="373626"/>
                  <a:pt x="840658" y="383458"/>
                </a:cubicBezTo>
                <a:lnTo>
                  <a:pt x="884903" y="398207"/>
                </a:lnTo>
                <a:lnTo>
                  <a:pt x="929149" y="412955"/>
                </a:lnTo>
                <a:cubicBezTo>
                  <a:pt x="999264" y="459699"/>
                  <a:pt x="956579" y="436847"/>
                  <a:pt x="1061884" y="471949"/>
                </a:cubicBezTo>
                <a:lnTo>
                  <a:pt x="1106129" y="486697"/>
                </a:lnTo>
                <a:cubicBezTo>
                  <a:pt x="1232925" y="571228"/>
                  <a:pt x="1072502" y="469884"/>
                  <a:pt x="1194619" y="530942"/>
                </a:cubicBezTo>
                <a:cubicBezTo>
                  <a:pt x="1210473" y="538869"/>
                  <a:pt x="1222667" y="553240"/>
                  <a:pt x="1238865" y="560439"/>
                </a:cubicBezTo>
                <a:cubicBezTo>
                  <a:pt x="1285281" y="581069"/>
                  <a:pt x="1349960" y="597379"/>
                  <a:pt x="1401097" y="604684"/>
                </a:cubicBezTo>
                <a:cubicBezTo>
                  <a:pt x="1445167" y="610980"/>
                  <a:pt x="1489587" y="614517"/>
                  <a:pt x="1533832" y="619433"/>
                </a:cubicBezTo>
                <a:cubicBezTo>
                  <a:pt x="1748334" y="690931"/>
                  <a:pt x="1591252" y="647778"/>
                  <a:pt x="2020529" y="663678"/>
                </a:cubicBezTo>
                <a:cubicBezTo>
                  <a:pt x="2064774" y="668594"/>
                  <a:pt x="2110077" y="667629"/>
                  <a:pt x="2153265" y="678426"/>
                </a:cubicBezTo>
                <a:cubicBezTo>
                  <a:pt x="2170461" y="682725"/>
                  <a:pt x="2181312" y="700724"/>
                  <a:pt x="2197510" y="707923"/>
                </a:cubicBezTo>
                <a:cubicBezTo>
                  <a:pt x="2225922" y="720551"/>
                  <a:pt x="2255836" y="729879"/>
                  <a:pt x="2286000" y="737420"/>
                </a:cubicBezTo>
                <a:cubicBezTo>
                  <a:pt x="2315946" y="744906"/>
                  <a:pt x="2359611" y="754219"/>
                  <a:pt x="2389239" y="766917"/>
                </a:cubicBezTo>
                <a:cubicBezTo>
                  <a:pt x="2409447" y="775577"/>
                  <a:pt x="2429143" y="785505"/>
                  <a:pt x="2448232" y="796413"/>
                </a:cubicBezTo>
                <a:cubicBezTo>
                  <a:pt x="2463622" y="805207"/>
                  <a:pt x="2476186" y="818928"/>
                  <a:pt x="2492478" y="825910"/>
                </a:cubicBezTo>
                <a:cubicBezTo>
                  <a:pt x="2531788" y="842757"/>
                  <a:pt x="2645035" y="852836"/>
                  <a:pt x="2669458" y="855407"/>
                </a:cubicBezTo>
                <a:cubicBezTo>
                  <a:pt x="2723460" y="861091"/>
                  <a:pt x="2777688" y="864471"/>
                  <a:pt x="2831690" y="870155"/>
                </a:cubicBezTo>
                <a:cubicBezTo>
                  <a:pt x="2871108" y="874304"/>
                  <a:pt x="2910285" y="880527"/>
                  <a:pt x="2949678" y="884904"/>
                </a:cubicBezTo>
                <a:cubicBezTo>
                  <a:pt x="2998782" y="890360"/>
                  <a:pt x="3048000" y="894736"/>
                  <a:pt x="3097161" y="899652"/>
                </a:cubicBezTo>
                <a:cubicBezTo>
                  <a:pt x="3111910" y="904568"/>
                  <a:pt x="3126325" y="910629"/>
                  <a:pt x="3141407" y="914400"/>
                </a:cubicBezTo>
                <a:cubicBezTo>
                  <a:pt x="3228491" y="936171"/>
                  <a:pt x="3276622" y="934737"/>
                  <a:pt x="3377381" y="943897"/>
                </a:cubicBezTo>
                <a:cubicBezTo>
                  <a:pt x="3392129" y="948813"/>
                  <a:pt x="3406165" y="957019"/>
                  <a:pt x="3421626" y="958646"/>
                </a:cubicBezTo>
                <a:cubicBezTo>
                  <a:pt x="3587949" y="976154"/>
                  <a:pt x="3642682" y="973394"/>
                  <a:pt x="3790336" y="9733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1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ESTRUCTURA OPTIMA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095472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ENFOQUE DEL INGRESO NETO OPERATIVO(1ºMM)</a:t>
            </a:r>
          </a:p>
          <a:p>
            <a:pPr>
              <a:buNone/>
            </a:pPr>
            <a:r>
              <a:rPr lang="es-AR" dirty="0" smtClean="0">
                <a:solidFill>
                  <a:schemeClr val="bg1"/>
                </a:solidFill>
              </a:rPr>
              <a:t> </a:t>
            </a:r>
            <a:r>
              <a:rPr lang="es-AR" sz="1400" dirty="0">
                <a:solidFill>
                  <a:schemeClr val="bg1"/>
                </a:solidFill>
              </a:rPr>
              <a:t>(el valor de la empresa y su CC no se ven afectados por su ratio de endeudamiento, por lo tanto no hay estructura óptima)</a:t>
            </a: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Tasas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ke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ko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ki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D/PN</a:t>
            </a:r>
          </a:p>
        </p:txBody>
      </p:sp>
      <p:cxnSp>
        <p:nvCxnSpPr>
          <p:cNvPr id="8" name="7 Conector recto"/>
          <p:cNvCxnSpPr/>
          <p:nvPr/>
        </p:nvCxnSpPr>
        <p:spPr>
          <a:xfrm rot="5400000">
            <a:off x="1845439" y="4321975"/>
            <a:ext cx="264320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952728" y="5072074"/>
            <a:ext cx="5786478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3167042" y="3857628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3167042" y="4572008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3238480" y="2857496"/>
            <a:ext cx="3643338" cy="9286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5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ESTRUCTURA OPTIMA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095472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ENFOQUE TRADICIONAL</a:t>
            </a:r>
          </a:p>
          <a:p>
            <a:pPr>
              <a:buNone/>
            </a:pPr>
            <a:r>
              <a:rPr lang="es-AR" dirty="0" smtClean="0">
                <a:solidFill>
                  <a:schemeClr val="bg1"/>
                </a:solidFill>
              </a:rPr>
              <a:t>  </a:t>
            </a:r>
            <a:r>
              <a:rPr lang="es-AR" sz="1400" dirty="0">
                <a:solidFill>
                  <a:schemeClr val="bg1"/>
                </a:solidFill>
              </a:rPr>
              <a:t>(el valor de la empresa y su CC no se ven afectados por su ratio de endeudamiento, hasta cierto punto)</a:t>
            </a: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Tasas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ke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ko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</a:t>
            </a:r>
            <a:r>
              <a:rPr lang="es-AR" sz="1400" dirty="0" err="1">
                <a:solidFill>
                  <a:schemeClr val="bg1"/>
                </a:solidFill>
              </a:rPr>
              <a:t>ki</a:t>
            </a: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AR" sz="1400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D/PN</a:t>
            </a:r>
          </a:p>
        </p:txBody>
      </p:sp>
      <p:cxnSp>
        <p:nvCxnSpPr>
          <p:cNvPr id="8" name="7 Conector recto"/>
          <p:cNvCxnSpPr/>
          <p:nvPr/>
        </p:nvCxnSpPr>
        <p:spPr>
          <a:xfrm rot="5400000">
            <a:off x="1845439" y="4321975"/>
            <a:ext cx="264320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2952728" y="5072074"/>
            <a:ext cx="5786478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Forma libre"/>
          <p:cNvSpPr/>
          <p:nvPr/>
        </p:nvSpPr>
        <p:spPr>
          <a:xfrm>
            <a:off x="3205317" y="3923072"/>
            <a:ext cx="3524865" cy="554707"/>
          </a:xfrm>
          <a:custGeom>
            <a:avLst/>
            <a:gdLst>
              <a:gd name="connsiteX0" fmla="*/ 0 w 3524865"/>
              <a:gd name="connsiteY0" fmla="*/ 442452 h 554707"/>
              <a:gd name="connsiteX1" fmla="*/ 383458 w 3524865"/>
              <a:gd name="connsiteY1" fmla="*/ 457200 h 554707"/>
              <a:gd name="connsiteX2" fmla="*/ 766916 w 3524865"/>
              <a:gd name="connsiteY2" fmla="*/ 486697 h 554707"/>
              <a:gd name="connsiteX3" fmla="*/ 2654710 w 3524865"/>
              <a:gd name="connsiteY3" fmla="*/ 471948 h 554707"/>
              <a:gd name="connsiteX4" fmla="*/ 2698955 w 3524865"/>
              <a:gd name="connsiteY4" fmla="*/ 442452 h 554707"/>
              <a:gd name="connsiteX5" fmla="*/ 2831690 w 3524865"/>
              <a:gd name="connsiteY5" fmla="*/ 368710 h 554707"/>
              <a:gd name="connsiteX6" fmla="*/ 2875936 w 3524865"/>
              <a:gd name="connsiteY6" fmla="*/ 353961 h 554707"/>
              <a:gd name="connsiteX7" fmla="*/ 3067665 w 3524865"/>
              <a:gd name="connsiteY7" fmla="*/ 235974 h 554707"/>
              <a:gd name="connsiteX8" fmla="*/ 3170903 w 3524865"/>
              <a:gd name="connsiteY8" fmla="*/ 206477 h 554707"/>
              <a:gd name="connsiteX9" fmla="*/ 3259394 w 3524865"/>
              <a:gd name="connsiteY9" fmla="*/ 132735 h 554707"/>
              <a:gd name="connsiteX10" fmla="*/ 3303639 w 3524865"/>
              <a:gd name="connsiteY10" fmla="*/ 117987 h 554707"/>
              <a:gd name="connsiteX11" fmla="*/ 3392129 w 3524865"/>
              <a:gd name="connsiteY11" fmla="*/ 44245 h 554707"/>
              <a:gd name="connsiteX12" fmla="*/ 3524865 w 3524865"/>
              <a:gd name="connsiteY12" fmla="*/ 0 h 55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4865" h="554707">
                <a:moveTo>
                  <a:pt x="0" y="442452"/>
                </a:moveTo>
                <a:lnTo>
                  <a:pt x="383458" y="457200"/>
                </a:lnTo>
                <a:cubicBezTo>
                  <a:pt x="691097" y="470575"/>
                  <a:pt x="586543" y="456634"/>
                  <a:pt x="766916" y="486697"/>
                </a:cubicBezTo>
                <a:lnTo>
                  <a:pt x="2654710" y="471948"/>
                </a:lnTo>
                <a:cubicBezTo>
                  <a:pt x="2672431" y="471542"/>
                  <a:pt x="2683101" y="450379"/>
                  <a:pt x="2698955" y="442452"/>
                </a:cubicBezTo>
                <a:cubicBezTo>
                  <a:pt x="2854702" y="364578"/>
                  <a:pt x="2552693" y="554707"/>
                  <a:pt x="2831690" y="368710"/>
                </a:cubicBezTo>
                <a:cubicBezTo>
                  <a:pt x="2844625" y="360086"/>
                  <a:pt x="2862346" y="361511"/>
                  <a:pt x="2875936" y="353961"/>
                </a:cubicBezTo>
                <a:cubicBezTo>
                  <a:pt x="2941541" y="317514"/>
                  <a:pt x="2996418" y="262692"/>
                  <a:pt x="3067665" y="235974"/>
                </a:cubicBezTo>
                <a:cubicBezTo>
                  <a:pt x="3105483" y="221792"/>
                  <a:pt x="3135237" y="224310"/>
                  <a:pt x="3170903" y="206477"/>
                </a:cubicBezTo>
                <a:cubicBezTo>
                  <a:pt x="3267419" y="158220"/>
                  <a:pt x="3161531" y="197978"/>
                  <a:pt x="3259394" y="132735"/>
                </a:cubicBezTo>
                <a:cubicBezTo>
                  <a:pt x="3272329" y="124112"/>
                  <a:pt x="3288891" y="122903"/>
                  <a:pt x="3303639" y="117987"/>
                </a:cubicBezTo>
                <a:cubicBezTo>
                  <a:pt x="3329352" y="92274"/>
                  <a:pt x="3356930" y="58911"/>
                  <a:pt x="3392129" y="44245"/>
                </a:cubicBezTo>
                <a:cubicBezTo>
                  <a:pt x="3435180" y="26307"/>
                  <a:pt x="3524865" y="0"/>
                  <a:pt x="352486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orma libre"/>
          <p:cNvSpPr/>
          <p:nvPr/>
        </p:nvSpPr>
        <p:spPr>
          <a:xfrm>
            <a:off x="3190568" y="3480619"/>
            <a:ext cx="3427080" cy="663678"/>
          </a:xfrm>
          <a:custGeom>
            <a:avLst/>
            <a:gdLst>
              <a:gd name="connsiteX0" fmla="*/ 0 w 3427080"/>
              <a:gd name="connsiteY0" fmla="*/ 44246 h 663678"/>
              <a:gd name="connsiteX1" fmla="*/ 14748 w 3427080"/>
              <a:gd name="connsiteY1" fmla="*/ 88491 h 663678"/>
              <a:gd name="connsiteX2" fmla="*/ 58993 w 3427080"/>
              <a:gd name="connsiteY2" fmla="*/ 117987 h 663678"/>
              <a:gd name="connsiteX3" fmla="*/ 368709 w 3427080"/>
              <a:gd name="connsiteY3" fmla="*/ 147484 h 663678"/>
              <a:gd name="connsiteX4" fmla="*/ 634180 w 3427080"/>
              <a:gd name="connsiteY4" fmla="*/ 176981 h 663678"/>
              <a:gd name="connsiteX5" fmla="*/ 752167 w 3427080"/>
              <a:gd name="connsiteY5" fmla="*/ 206478 h 663678"/>
              <a:gd name="connsiteX6" fmla="*/ 1032387 w 3427080"/>
              <a:gd name="connsiteY6" fmla="*/ 221226 h 663678"/>
              <a:gd name="connsiteX7" fmla="*/ 1120877 w 3427080"/>
              <a:gd name="connsiteY7" fmla="*/ 250723 h 663678"/>
              <a:gd name="connsiteX8" fmla="*/ 1209367 w 3427080"/>
              <a:gd name="connsiteY8" fmla="*/ 309716 h 663678"/>
              <a:gd name="connsiteX9" fmla="*/ 1297858 w 3427080"/>
              <a:gd name="connsiteY9" fmla="*/ 368710 h 663678"/>
              <a:gd name="connsiteX10" fmla="*/ 1342103 w 3427080"/>
              <a:gd name="connsiteY10" fmla="*/ 398207 h 663678"/>
              <a:gd name="connsiteX11" fmla="*/ 1504335 w 3427080"/>
              <a:gd name="connsiteY11" fmla="*/ 442452 h 663678"/>
              <a:gd name="connsiteX12" fmla="*/ 1637071 w 3427080"/>
              <a:gd name="connsiteY12" fmla="*/ 516194 h 663678"/>
              <a:gd name="connsiteX13" fmla="*/ 1725561 w 3427080"/>
              <a:gd name="connsiteY13" fmla="*/ 575187 h 663678"/>
              <a:gd name="connsiteX14" fmla="*/ 1769806 w 3427080"/>
              <a:gd name="connsiteY14" fmla="*/ 589936 h 663678"/>
              <a:gd name="connsiteX15" fmla="*/ 1814051 w 3427080"/>
              <a:gd name="connsiteY15" fmla="*/ 619433 h 663678"/>
              <a:gd name="connsiteX16" fmla="*/ 1873045 w 3427080"/>
              <a:gd name="connsiteY16" fmla="*/ 634181 h 663678"/>
              <a:gd name="connsiteX17" fmla="*/ 1961535 w 3427080"/>
              <a:gd name="connsiteY17" fmla="*/ 663678 h 663678"/>
              <a:gd name="connsiteX18" fmla="*/ 2418735 w 3427080"/>
              <a:gd name="connsiteY18" fmla="*/ 648929 h 663678"/>
              <a:gd name="connsiteX19" fmla="*/ 2551471 w 3427080"/>
              <a:gd name="connsiteY19" fmla="*/ 604684 h 663678"/>
              <a:gd name="connsiteX20" fmla="*/ 2610464 w 3427080"/>
              <a:gd name="connsiteY20" fmla="*/ 560439 h 663678"/>
              <a:gd name="connsiteX21" fmla="*/ 2713703 w 3427080"/>
              <a:gd name="connsiteY21" fmla="*/ 530942 h 663678"/>
              <a:gd name="connsiteX22" fmla="*/ 2816942 w 3427080"/>
              <a:gd name="connsiteY22" fmla="*/ 486697 h 663678"/>
              <a:gd name="connsiteX23" fmla="*/ 2934929 w 3427080"/>
              <a:gd name="connsiteY23" fmla="*/ 427704 h 663678"/>
              <a:gd name="connsiteX24" fmla="*/ 2993922 w 3427080"/>
              <a:gd name="connsiteY24" fmla="*/ 383458 h 663678"/>
              <a:gd name="connsiteX25" fmla="*/ 3097161 w 3427080"/>
              <a:gd name="connsiteY25" fmla="*/ 324465 h 663678"/>
              <a:gd name="connsiteX26" fmla="*/ 3185651 w 3427080"/>
              <a:gd name="connsiteY26" fmla="*/ 265471 h 663678"/>
              <a:gd name="connsiteX27" fmla="*/ 3229897 w 3427080"/>
              <a:gd name="connsiteY27" fmla="*/ 221226 h 663678"/>
              <a:gd name="connsiteX28" fmla="*/ 3259393 w 3427080"/>
              <a:gd name="connsiteY28" fmla="*/ 176981 h 663678"/>
              <a:gd name="connsiteX29" fmla="*/ 3303638 w 3427080"/>
              <a:gd name="connsiteY29" fmla="*/ 147484 h 663678"/>
              <a:gd name="connsiteX30" fmla="*/ 3392129 w 3427080"/>
              <a:gd name="connsiteY30" fmla="*/ 73742 h 663678"/>
              <a:gd name="connsiteX31" fmla="*/ 3421626 w 3427080"/>
              <a:gd name="connsiteY31" fmla="*/ 0 h 66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27080" h="663678">
                <a:moveTo>
                  <a:pt x="0" y="44246"/>
                </a:moveTo>
                <a:cubicBezTo>
                  <a:pt x="4916" y="58994"/>
                  <a:pt x="5036" y="76352"/>
                  <a:pt x="14748" y="88491"/>
                </a:cubicBezTo>
                <a:cubicBezTo>
                  <a:pt x="25821" y="102332"/>
                  <a:pt x="43139" y="110060"/>
                  <a:pt x="58993" y="117987"/>
                </a:cubicBezTo>
                <a:cubicBezTo>
                  <a:pt x="139230" y="158105"/>
                  <a:pt x="361852" y="147027"/>
                  <a:pt x="368709" y="147484"/>
                </a:cubicBezTo>
                <a:cubicBezTo>
                  <a:pt x="458334" y="153459"/>
                  <a:pt x="546478" y="158188"/>
                  <a:pt x="634180" y="176981"/>
                </a:cubicBezTo>
                <a:cubicBezTo>
                  <a:pt x="673820" y="185475"/>
                  <a:pt x="712838" y="196646"/>
                  <a:pt x="752167" y="206478"/>
                </a:cubicBezTo>
                <a:cubicBezTo>
                  <a:pt x="842910" y="229164"/>
                  <a:pt x="938980" y="216310"/>
                  <a:pt x="1032387" y="221226"/>
                </a:cubicBezTo>
                <a:cubicBezTo>
                  <a:pt x="1061884" y="231058"/>
                  <a:pt x="1098891" y="228737"/>
                  <a:pt x="1120877" y="250723"/>
                </a:cubicBezTo>
                <a:cubicBezTo>
                  <a:pt x="1176115" y="305961"/>
                  <a:pt x="1145335" y="288372"/>
                  <a:pt x="1209367" y="309716"/>
                </a:cubicBezTo>
                <a:lnTo>
                  <a:pt x="1297858" y="368710"/>
                </a:lnTo>
                <a:cubicBezTo>
                  <a:pt x="1312606" y="378542"/>
                  <a:pt x="1324907" y="393908"/>
                  <a:pt x="1342103" y="398207"/>
                </a:cubicBezTo>
                <a:cubicBezTo>
                  <a:pt x="1475172" y="431475"/>
                  <a:pt x="1421631" y="414885"/>
                  <a:pt x="1504335" y="442452"/>
                </a:cubicBezTo>
                <a:cubicBezTo>
                  <a:pt x="1605761" y="510069"/>
                  <a:pt x="1559194" y="490236"/>
                  <a:pt x="1637071" y="516194"/>
                </a:cubicBezTo>
                <a:cubicBezTo>
                  <a:pt x="1666568" y="535858"/>
                  <a:pt x="1691930" y="563976"/>
                  <a:pt x="1725561" y="575187"/>
                </a:cubicBezTo>
                <a:cubicBezTo>
                  <a:pt x="1740309" y="580103"/>
                  <a:pt x="1755901" y="582983"/>
                  <a:pt x="1769806" y="589936"/>
                </a:cubicBezTo>
                <a:cubicBezTo>
                  <a:pt x="1785660" y="597863"/>
                  <a:pt x="1797759" y="612451"/>
                  <a:pt x="1814051" y="619433"/>
                </a:cubicBezTo>
                <a:cubicBezTo>
                  <a:pt x="1832682" y="627418"/>
                  <a:pt x="1853630" y="628357"/>
                  <a:pt x="1873045" y="634181"/>
                </a:cubicBezTo>
                <a:cubicBezTo>
                  <a:pt x="1902826" y="643115"/>
                  <a:pt x="1961535" y="663678"/>
                  <a:pt x="1961535" y="663678"/>
                </a:cubicBezTo>
                <a:cubicBezTo>
                  <a:pt x="2113935" y="658762"/>
                  <a:pt x="2266504" y="657628"/>
                  <a:pt x="2418735" y="648929"/>
                </a:cubicBezTo>
                <a:cubicBezTo>
                  <a:pt x="2448531" y="647226"/>
                  <a:pt x="2530590" y="616285"/>
                  <a:pt x="2551471" y="604684"/>
                </a:cubicBezTo>
                <a:cubicBezTo>
                  <a:pt x="2572958" y="592747"/>
                  <a:pt x="2589122" y="572634"/>
                  <a:pt x="2610464" y="560439"/>
                </a:cubicBezTo>
                <a:cubicBezTo>
                  <a:pt x="2626918" y="551037"/>
                  <a:pt x="2700936" y="534134"/>
                  <a:pt x="2713703" y="530942"/>
                </a:cubicBezTo>
                <a:cubicBezTo>
                  <a:pt x="2819230" y="460592"/>
                  <a:pt x="2689959" y="539607"/>
                  <a:pt x="2816942" y="486697"/>
                </a:cubicBezTo>
                <a:cubicBezTo>
                  <a:pt x="2857531" y="469785"/>
                  <a:pt x="2895600" y="447368"/>
                  <a:pt x="2934929" y="427704"/>
                </a:cubicBezTo>
                <a:cubicBezTo>
                  <a:pt x="2956915" y="416711"/>
                  <a:pt x="2973078" y="396486"/>
                  <a:pt x="2993922" y="383458"/>
                </a:cubicBezTo>
                <a:cubicBezTo>
                  <a:pt x="3051632" y="347389"/>
                  <a:pt x="3048440" y="365066"/>
                  <a:pt x="3097161" y="324465"/>
                </a:cubicBezTo>
                <a:cubicBezTo>
                  <a:pt x="3170811" y="263089"/>
                  <a:pt x="3107895" y="291391"/>
                  <a:pt x="3185651" y="265471"/>
                </a:cubicBezTo>
                <a:cubicBezTo>
                  <a:pt x="3200400" y="250723"/>
                  <a:pt x="3216544" y="237249"/>
                  <a:pt x="3229897" y="221226"/>
                </a:cubicBezTo>
                <a:cubicBezTo>
                  <a:pt x="3241244" y="207609"/>
                  <a:pt x="3246859" y="189515"/>
                  <a:pt x="3259393" y="176981"/>
                </a:cubicBezTo>
                <a:cubicBezTo>
                  <a:pt x="3271927" y="164447"/>
                  <a:pt x="3290021" y="158831"/>
                  <a:pt x="3303638" y="147484"/>
                </a:cubicBezTo>
                <a:cubicBezTo>
                  <a:pt x="3417196" y="52853"/>
                  <a:pt x="3282277" y="146977"/>
                  <a:pt x="3392129" y="73742"/>
                </a:cubicBezTo>
                <a:cubicBezTo>
                  <a:pt x="3427080" y="21316"/>
                  <a:pt x="3421626" y="47222"/>
                  <a:pt x="342162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orma libre"/>
          <p:cNvSpPr/>
          <p:nvPr/>
        </p:nvSpPr>
        <p:spPr>
          <a:xfrm>
            <a:off x="3190568" y="2905432"/>
            <a:ext cx="3288890" cy="678426"/>
          </a:xfrm>
          <a:custGeom>
            <a:avLst/>
            <a:gdLst>
              <a:gd name="connsiteX0" fmla="*/ 0 w 3288890"/>
              <a:gd name="connsiteY0" fmla="*/ 619433 h 678426"/>
              <a:gd name="connsiteX1" fmla="*/ 339213 w 3288890"/>
              <a:gd name="connsiteY1" fmla="*/ 648929 h 678426"/>
              <a:gd name="connsiteX2" fmla="*/ 457200 w 3288890"/>
              <a:gd name="connsiteY2" fmla="*/ 663678 h 678426"/>
              <a:gd name="connsiteX3" fmla="*/ 1135626 w 3288890"/>
              <a:gd name="connsiteY3" fmla="*/ 678426 h 678426"/>
              <a:gd name="connsiteX4" fmla="*/ 2625213 w 3288890"/>
              <a:gd name="connsiteY4" fmla="*/ 663678 h 678426"/>
              <a:gd name="connsiteX5" fmla="*/ 2669458 w 3288890"/>
              <a:gd name="connsiteY5" fmla="*/ 634181 h 678426"/>
              <a:gd name="connsiteX6" fmla="*/ 2713703 w 3288890"/>
              <a:gd name="connsiteY6" fmla="*/ 619433 h 678426"/>
              <a:gd name="connsiteX7" fmla="*/ 2802193 w 3288890"/>
              <a:gd name="connsiteY7" fmla="*/ 545691 h 678426"/>
              <a:gd name="connsiteX8" fmla="*/ 2846438 w 3288890"/>
              <a:gd name="connsiteY8" fmla="*/ 516194 h 678426"/>
              <a:gd name="connsiteX9" fmla="*/ 2890684 w 3288890"/>
              <a:gd name="connsiteY9" fmla="*/ 471949 h 678426"/>
              <a:gd name="connsiteX10" fmla="*/ 2949677 w 3288890"/>
              <a:gd name="connsiteY10" fmla="*/ 457200 h 678426"/>
              <a:gd name="connsiteX11" fmla="*/ 2993922 w 3288890"/>
              <a:gd name="connsiteY11" fmla="*/ 427703 h 678426"/>
              <a:gd name="connsiteX12" fmla="*/ 3038167 w 3288890"/>
              <a:gd name="connsiteY12" fmla="*/ 368710 h 678426"/>
              <a:gd name="connsiteX13" fmla="*/ 3082413 w 3288890"/>
              <a:gd name="connsiteY13" fmla="*/ 353962 h 678426"/>
              <a:gd name="connsiteX14" fmla="*/ 3141406 w 3288890"/>
              <a:gd name="connsiteY14" fmla="*/ 280220 h 678426"/>
              <a:gd name="connsiteX15" fmla="*/ 3215148 w 3288890"/>
              <a:gd name="connsiteY15" fmla="*/ 176981 h 678426"/>
              <a:gd name="connsiteX16" fmla="*/ 3244645 w 3288890"/>
              <a:gd name="connsiteY16" fmla="*/ 73742 h 678426"/>
              <a:gd name="connsiteX17" fmla="*/ 3288890 w 3288890"/>
              <a:gd name="connsiteY17" fmla="*/ 0 h 678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88890" h="678426">
                <a:moveTo>
                  <a:pt x="0" y="619433"/>
                </a:moveTo>
                <a:cubicBezTo>
                  <a:pt x="141651" y="666649"/>
                  <a:pt x="3311" y="624936"/>
                  <a:pt x="339213" y="648929"/>
                </a:cubicBezTo>
                <a:cubicBezTo>
                  <a:pt x="378747" y="651753"/>
                  <a:pt x="417592" y="662211"/>
                  <a:pt x="457200" y="663678"/>
                </a:cubicBezTo>
                <a:cubicBezTo>
                  <a:pt x="683240" y="672050"/>
                  <a:pt x="909484" y="673510"/>
                  <a:pt x="1135626" y="678426"/>
                </a:cubicBezTo>
                <a:lnTo>
                  <a:pt x="2625213" y="663678"/>
                </a:lnTo>
                <a:cubicBezTo>
                  <a:pt x="2642931" y="663167"/>
                  <a:pt x="2653604" y="642108"/>
                  <a:pt x="2669458" y="634181"/>
                </a:cubicBezTo>
                <a:cubicBezTo>
                  <a:pt x="2683363" y="627229"/>
                  <a:pt x="2698955" y="624349"/>
                  <a:pt x="2713703" y="619433"/>
                </a:cubicBezTo>
                <a:cubicBezTo>
                  <a:pt x="2823555" y="546197"/>
                  <a:pt x="2688636" y="640323"/>
                  <a:pt x="2802193" y="545691"/>
                </a:cubicBezTo>
                <a:cubicBezTo>
                  <a:pt x="2815810" y="534343"/>
                  <a:pt x="2832821" y="527541"/>
                  <a:pt x="2846438" y="516194"/>
                </a:cubicBezTo>
                <a:cubicBezTo>
                  <a:pt x="2862461" y="502841"/>
                  <a:pt x="2872575" y="482297"/>
                  <a:pt x="2890684" y="471949"/>
                </a:cubicBezTo>
                <a:cubicBezTo>
                  <a:pt x="2908283" y="461892"/>
                  <a:pt x="2930013" y="462116"/>
                  <a:pt x="2949677" y="457200"/>
                </a:cubicBezTo>
                <a:cubicBezTo>
                  <a:pt x="2964425" y="447368"/>
                  <a:pt x="2981388" y="440237"/>
                  <a:pt x="2993922" y="427703"/>
                </a:cubicBezTo>
                <a:cubicBezTo>
                  <a:pt x="3011303" y="410322"/>
                  <a:pt x="3019284" y="384446"/>
                  <a:pt x="3038167" y="368710"/>
                </a:cubicBezTo>
                <a:cubicBezTo>
                  <a:pt x="3050110" y="358758"/>
                  <a:pt x="3067664" y="358878"/>
                  <a:pt x="3082413" y="353962"/>
                </a:cubicBezTo>
                <a:cubicBezTo>
                  <a:pt x="3111124" y="267824"/>
                  <a:pt x="3074696" y="346930"/>
                  <a:pt x="3141406" y="280220"/>
                </a:cubicBezTo>
                <a:cubicBezTo>
                  <a:pt x="3148085" y="273541"/>
                  <a:pt x="3206774" y="193728"/>
                  <a:pt x="3215148" y="176981"/>
                </a:cubicBezTo>
                <a:cubicBezTo>
                  <a:pt x="3251100" y="105079"/>
                  <a:pt x="3206839" y="158807"/>
                  <a:pt x="3244645" y="73742"/>
                </a:cubicBezTo>
                <a:cubicBezTo>
                  <a:pt x="3256287" y="47547"/>
                  <a:pt x="3288890" y="0"/>
                  <a:pt x="328889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35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1"/>
            <a:ext cx="8229600" cy="955343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SITUACION PATRIMONIAL (0)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766620"/>
              </p:ext>
            </p:extLst>
          </p:nvPr>
        </p:nvGraphicFramePr>
        <p:xfrm>
          <a:off x="2620371" y="1992573"/>
          <a:ext cx="7028596" cy="3753132"/>
        </p:xfrm>
        <a:graphic>
          <a:graphicData uri="http://schemas.openxmlformats.org/drawingml/2006/table">
            <a:tbl>
              <a:tblPr/>
              <a:tblGrid>
                <a:gridCol w="996964"/>
                <a:gridCol w="996964"/>
                <a:gridCol w="996964"/>
                <a:gridCol w="996964"/>
                <a:gridCol w="1046812"/>
                <a:gridCol w="996964"/>
                <a:gridCol w="996964"/>
              </a:tblGrid>
              <a:tr h="31276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276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276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7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Disponibilidades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6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de cambio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6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Cte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6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PATRIMONIO NETO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de uso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6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Intangibles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6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No cte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76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6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1"/>
            <a:ext cx="8229600" cy="941695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ESTADO DE RESULTADOS (0)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296537"/>
            <a:ext cx="8229600" cy="51861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459474"/>
              </p:ext>
            </p:extLst>
          </p:nvPr>
        </p:nvGraphicFramePr>
        <p:xfrm>
          <a:off x="3794077" y="1487599"/>
          <a:ext cx="4135273" cy="4837000"/>
        </p:xfrm>
        <a:graphic>
          <a:graphicData uri="http://schemas.openxmlformats.org/drawingml/2006/table">
            <a:tbl>
              <a:tblPr/>
              <a:tblGrid>
                <a:gridCol w="910095"/>
                <a:gridCol w="1612589"/>
                <a:gridCol w="1612589"/>
              </a:tblGrid>
              <a:tr h="345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5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Costos variables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fijos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Comercialización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operativo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op. Desp imp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Intereses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Ahorr imp x 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neto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76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79157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INDICADORES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569493" y="1241946"/>
            <a:ext cx="9376011" cy="508265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70695"/>
              </p:ext>
            </p:extLst>
          </p:nvPr>
        </p:nvGraphicFramePr>
        <p:xfrm>
          <a:off x="3070745" y="1856106"/>
          <a:ext cx="6605517" cy="4274025"/>
        </p:xfrm>
        <a:graphic>
          <a:graphicData uri="http://schemas.openxmlformats.org/drawingml/2006/table">
            <a:tbl>
              <a:tblPr/>
              <a:tblGrid>
                <a:gridCol w="1091821"/>
                <a:gridCol w="1091821"/>
                <a:gridCol w="1091821"/>
                <a:gridCol w="1146412"/>
                <a:gridCol w="1091821"/>
                <a:gridCol w="1091821"/>
              </a:tblGrid>
              <a:tr h="2035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COCIENTE DE ENDEUDAMIENTO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PASIVO FINANCIERO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PATRIMONIO NETO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COCIENTE DE ENDEUDAMIENTO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9.000,00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19.900,00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PALANCA OPERATIVA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CMG (1-t)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UAIdI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PALANCA FINANCIERA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UNETA a IMP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UAIdI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52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3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777922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CAMBIO NIVEL DE ACTIVIDAD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828800" y="1119116"/>
            <a:ext cx="8382000" cy="52054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169867"/>
              </p:ext>
            </p:extLst>
          </p:nvPr>
        </p:nvGraphicFramePr>
        <p:xfrm>
          <a:off x="2552132" y="1746911"/>
          <a:ext cx="7533561" cy="3916910"/>
        </p:xfrm>
        <a:graphic>
          <a:graphicData uri="http://schemas.openxmlformats.org/drawingml/2006/table">
            <a:tbl>
              <a:tblPr/>
              <a:tblGrid>
                <a:gridCol w="935846"/>
                <a:gridCol w="935846"/>
                <a:gridCol w="935846"/>
                <a:gridCol w="982639"/>
                <a:gridCol w="935846"/>
                <a:gridCol w="935846"/>
                <a:gridCol w="935846"/>
                <a:gridCol w="935846"/>
              </a:tblGrid>
              <a:tr h="3916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NIVEL DE ACTIVIDAD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INCREMENTO 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PALANCA OPERATIVA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Cuánto incrementa la UAII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ó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UAIdI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ante el incremento del 15% en las ventas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PALANCA FINANCIERA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9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Cuánto incrementa la UNETA a IMPUESTOS (ó UNETA) ante el incremento del …% en la UAII (ó la UAIdI)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169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56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272955"/>
            <a:ext cx="8229600" cy="1119117"/>
          </a:xfrm>
        </p:spPr>
        <p:txBody>
          <a:bodyPr>
            <a:noAutofit/>
          </a:bodyPr>
          <a:lstStyle/>
          <a:p>
            <a:pPr algn="ctr"/>
            <a:r>
              <a:rPr lang="es-AR" sz="4000" dirty="0" smtClean="0"/>
              <a:t>CAMBIOS EN LOS RESULTADOS POR USO DE LA PALANCA </a:t>
            </a:r>
            <a:endParaRPr lang="es-ES" sz="40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669802"/>
              </p:ext>
            </p:extLst>
          </p:nvPr>
        </p:nvGraphicFramePr>
        <p:xfrm>
          <a:off x="2361065" y="1965274"/>
          <a:ext cx="7710980" cy="4039735"/>
        </p:xfrm>
        <a:graphic>
          <a:graphicData uri="http://schemas.openxmlformats.org/drawingml/2006/table">
            <a:tbl>
              <a:tblPr/>
              <a:tblGrid>
                <a:gridCol w="852042"/>
                <a:gridCol w="852042"/>
                <a:gridCol w="852042"/>
                <a:gridCol w="894644"/>
                <a:gridCol w="852042"/>
                <a:gridCol w="852042"/>
                <a:gridCol w="852042"/>
                <a:gridCol w="852042"/>
                <a:gridCol w="852042"/>
              </a:tblGrid>
              <a:tr h="2268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PALANCA OPERATIVA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Cuánto incrementa la UAII ó la UAIdI ante el incremento del 15% en las ventas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 x 2,50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operativo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op. Desp imp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PALANCA FINANCIERA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Cuánto incrementa la UNETA a IMPUESTOS (ó UNETA) ante el incremento del</a:t>
                      </a:r>
                      <a:r>
                        <a:rPr lang="es-E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37,50%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 la UAII (ó la UAIdI)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55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0,375 x 1,203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neto a Impuesto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28.949,45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33.000 - 4.050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neto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20.264,61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0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1"/>
            <a:ext cx="8229600" cy="102850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600" dirty="0" smtClean="0"/>
              <a:t>CAPITULO IV</a:t>
            </a:r>
            <a:br>
              <a:rPr lang="es-ES" sz="3600" dirty="0" smtClean="0"/>
            </a:br>
            <a:r>
              <a:rPr lang="es-ES" sz="3600" dirty="0" smtClean="0"/>
              <a:t>ESTRUCTURA DE FINANCIAMIENTO</a:t>
            </a:r>
            <a:endParaRPr lang="es-ES" sz="36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	</a:t>
            </a:r>
          </a:p>
          <a:p>
            <a:r>
              <a:rPr lang="es-ES" dirty="0">
                <a:solidFill>
                  <a:schemeClr val="tx1"/>
                </a:solidFill>
              </a:rPr>
              <a:t>1. Normas financieras básicas: conceptos, relaciones entre ellas. Condicionantes de la estructura financiera. Relaciones conceptuales entre deudas a corto plazo, deudas a largo plazo y patrimonio neto.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r>
              <a:rPr lang="es-ES" dirty="0">
                <a:solidFill>
                  <a:schemeClr val="tx1"/>
                </a:solidFill>
              </a:rPr>
              <a:t>2. Estructuras financieras alternativas: sus efectos sobre la rentabilidad, la liquidez, el riesgo financiero y el control.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r>
              <a:rPr lang="es-ES" dirty="0">
                <a:solidFill>
                  <a:schemeClr val="tx1"/>
                </a:solidFill>
              </a:rPr>
              <a:t>3. Ventaja financiera: primer concepto, formulación, formas de medirla, </a:t>
            </a:r>
            <a:r>
              <a:rPr lang="es-ES" dirty="0" err="1">
                <a:solidFill>
                  <a:schemeClr val="tx1"/>
                </a:solidFill>
              </a:rPr>
              <a:t>graficación</a:t>
            </a:r>
            <a:r>
              <a:rPr lang="es-ES" dirty="0">
                <a:solidFill>
                  <a:schemeClr val="tx1"/>
                </a:solidFill>
              </a:rPr>
              <a:t>, estructura financiera y nivel de actividad. Tasa máxima de interés a pagar: concepto, sus niveles según la restricción, sus efectos.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r>
              <a:rPr lang="es-ES" dirty="0">
                <a:solidFill>
                  <a:schemeClr val="tx1"/>
                </a:solidFill>
              </a:rPr>
              <a:t>4. Ventaja financiera: segundo concepto. Grado de ventaja financiera. Medición del efecto conjunto de la Ventaja Operativa y la Ventaja Financiera. Decisiones sobre la Estructura Financiera.</a:t>
            </a:r>
          </a:p>
        </p:txBody>
      </p:sp>
    </p:spTree>
    <p:extLst>
      <p:ext uri="{BB962C8B-B14F-4D97-AF65-F5344CB8AC3E}">
        <p14:creationId xmlns:p14="http://schemas.microsoft.com/office/powerpoint/2010/main" val="20657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777922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ESTADO DE RESULTADOS (1)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146412"/>
            <a:ext cx="8229600" cy="51781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67356"/>
              </p:ext>
            </p:extLst>
          </p:nvPr>
        </p:nvGraphicFramePr>
        <p:xfrm>
          <a:off x="3275463" y="1501249"/>
          <a:ext cx="5977720" cy="4462822"/>
        </p:xfrm>
        <a:graphic>
          <a:graphicData uri="http://schemas.openxmlformats.org/drawingml/2006/table">
            <a:tbl>
              <a:tblPr/>
              <a:tblGrid>
                <a:gridCol w="2057904"/>
                <a:gridCol w="1959908"/>
                <a:gridCol w="1959908"/>
              </a:tblGrid>
              <a:tr h="31877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87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Costos variables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877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Costos fijos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7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7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Comercialización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7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operativo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877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op. Desp imp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877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Intereses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7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Ahorr imp x 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neto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26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777922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ESTADO DE RESULTADOS (0 1)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146412"/>
            <a:ext cx="8229600" cy="51781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922790"/>
              </p:ext>
            </p:extLst>
          </p:nvPr>
        </p:nvGraphicFramePr>
        <p:xfrm>
          <a:off x="2142699" y="1804348"/>
          <a:ext cx="3043452" cy="3862316"/>
        </p:xfrm>
        <a:graphic>
          <a:graphicData uri="http://schemas.openxmlformats.org/drawingml/2006/table">
            <a:tbl>
              <a:tblPr/>
              <a:tblGrid>
                <a:gridCol w="1047746"/>
                <a:gridCol w="997853"/>
                <a:gridCol w="997853"/>
              </a:tblGrid>
              <a:tr h="25785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2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Costos variables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2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fijos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2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2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Comercialización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2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operativo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772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op. Desp imp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772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Intereses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26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Ahorr imp x 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neto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020572"/>
              </p:ext>
            </p:extLst>
          </p:nvPr>
        </p:nvGraphicFramePr>
        <p:xfrm>
          <a:off x="5486400" y="1824817"/>
          <a:ext cx="3040893" cy="3821377"/>
        </p:xfrm>
        <a:graphic>
          <a:graphicData uri="http://schemas.openxmlformats.org/drawingml/2006/table">
            <a:tbl>
              <a:tblPr/>
              <a:tblGrid>
                <a:gridCol w="1046865"/>
                <a:gridCol w="997014"/>
                <a:gridCol w="997014"/>
              </a:tblGrid>
              <a:tr h="2690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Costos variables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0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Costos fijos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Comercialización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operativo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690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op. Desp imp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690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Intereses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Ahorr imp x 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4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neto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2536" y="4010899"/>
            <a:ext cx="1568264" cy="21292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1305" y="4572732"/>
            <a:ext cx="1568264" cy="21292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1306" y="5349921"/>
            <a:ext cx="1511397" cy="25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0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777922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VENTAJA FINANCIERA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146412"/>
            <a:ext cx="8229600" cy="51781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DIFERENCIAS CON EL TÉRMINO PALANCA 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POSIBLIDAD DE INCREMENTAR RPN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MEDICION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ANTES Y DESPUES DE IMPUESTOS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777922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SITUACIONES PATRIMONIALES (0 1)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433015" y="1146412"/>
            <a:ext cx="9348715" cy="51781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616225"/>
              </p:ext>
            </p:extLst>
          </p:nvPr>
        </p:nvGraphicFramePr>
        <p:xfrm>
          <a:off x="1473958" y="1369530"/>
          <a:ext cx="9335070" cy="4763704"/>
        </p:xfrm>
        <a:graphic>
          <a:graphicData uri="http://schemas.openxmlformats.org/drawingml/2006/table">
            <a:tbl>
              <a:tblPr/>
              <a:tblGrid>
                <a:gridCol w="546312"/>
                <a:gridCol w="585121"/>
                <a:gridCol w="573180"/>
                <a:gridCol w="573180"/>
                <a:gridCol w="573180"/>
                <a:gridCol w="573180"/>
                <a:gridCol w="582136"/>
                <a:gridCol w="573180"/>
                <a:gridCol w="635870"/>
                <a:gridCol w="707520"/>
                <a:gridCol w="573180"/>
                <a:gridCol w="600047"/>
                <a:gridCol w="573180"/>
                <a:gridCol w="546312"/>
                <a:gridCol w="546312"/>
                <a:gridCol w="573180"/>
              </a:tblGrid>
              <a:tr h="16720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CIERRE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6018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Disponibilidades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Disponibilidades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15.265,00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Créditos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Créditos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de cambio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de cambio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8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Cte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Cte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27.865,00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76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PATRIMONIO NETO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PATRIMONIO NETO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de uso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de uso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Intangibles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Intangibles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del ejercicio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8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No cte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No cte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83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09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DÍAS 1 AÑO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CIERRE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0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DE RESULTADOS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720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7209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Forma libre 9"/>
          <p:cNvSpPr/>
          <p:nvPr/>
        </p:nvSpPr>
        <p:spPr>
          <a:xfrm>
            <a:off x="3303633" y="5637229"/>
            <a:ext cx="6114441" cy="545208"/>
          </a:xfrm>
          <a:custGeom>
            <a:avLst/>
            <a:gdLst>
              <a:gd name="connsiteX0" fmla="*/ 0 w 4419600"/>
              <a:gd name="connsiteY0" fmla="*/ 390525 h 590550"/>
              <a:gd name="connsiteX1" fmla="*/ 361950 w 4419600"/>
              <a:gd name="connsiteY1" fmla="*/ 371475 h 590550"/>
              <a:gd name="connsiteX2" fmla="*/ 390525 w 4419600"/>
              <a:gd name="connsiteY2" fmla="*/ 352425 h 590550"/>
              <a:gd name="connsiteX3" fmla="*/ 457200 w 4419600"/>
              <a:gd name="connsiteY3" fmla="*/ 304800 h 590550"/>
              <a:gd name="connsiteX4" fmla="*/ 485775 w 4419600"/>
              <a:gd name="connsiteY4" fmla="*/ 323850 h 590550"/>
              <a:gd name="connsiteX5" fmla="*/ 523875 w 4419600"/>
              <a:gd name="connsiteY5" fmla="*/ 381000 h 590550"/>
              <a:gd name="connsiteX6" fmla="*/ 552450 w 4419600"/>
              <a:gd name="connsiteY6" fmla="*/ 400050 h 590550"/>
              <a:gd name="connsiteX7" fmla="*/ 600075 w 4419600"/>
              <a:gd name="connsiteY7" fmla="*/ 457200 h 590550"/>
              <a:gd name="connsiteX8" fmla="*/ 657225 w 4419600"/>
              <a:gd name="connsiteY8" fmla="*/ 438150 h 590550"/>
              <a:gd name="connsiteX9" fmla="*/ 800100 w 4419600"/>
              <a:gd name="connsiteY9" fmla="*/ 342900 h 590550"/>
              <a:gd name="connsiteX10" fmla="*/ 828675 w 4419600"/>
              <a:gd name="connsiteY10" fmla="*/ 323850 h 590550"/>
              <a:gd name="connsiteX11" fmla="*/ 885825 w 4419600"/>
              <a:gd name="connsiteY11" fmla="*/ 276225 h 590550"/>
              <a:gd name="connsiteX12" fmla="*/ 933450 w 4419600"/>
              <a:gd name="connsiteY12" fmla="*/ 314325 h 590550"/>
              <a:gd name="connsiteX13" fmla="*/ 971550 w 4419600"/>
              <a:gd name="connsiteY13" fmla="*/ 352425 h 590550"/>
              <a:gd name="connsiteX14" fmla="*/ 1000125 w 4419600"/>
              <a:gd name="connsiteY14" fmla="*/ 361950 h 590550"/>
              <a:gd name="connsiteX15" fmla="*/ 1028700 w 4419600"/>
              <a:gd name="connsiteY15" fmla="*/ 381000 h 590550"/>
              <a:gd name="connsiteX16" fmla="*/ 1076325 w 4419600"/>
              <a:gd name="connsiteY16" fmla="*/ 371475 h 590550"/>
              <a:gd name="connsiteX17" fmla="*/ 1114425 w 4419600"/>
              <a:gd name="connsiteY17" fmla="*/ 314325 h 590550"/>
              <a:gd name="connsiteX18" fmla="*/ 1143000 w 4419600"/>
              <a:gd name="connsiteY18" fmla="*/ 285750 h 590550"/>
              <a:gd name="connsiteX19" fmla="*/ 1171575 w 4419600"/>
              <a:gd name="connsiteY19" fmla="*/ 228600 h 590550"/>
              <a:gd name="connsiteX20" fmla="*/ 1209675 w 4419600"/>
              <a:gd name="connsiteY20" fmla="*/ 238125 h 590550"/>
              <a:gd name="connsiteX21" fmla="*/ 1238250 w 4419600"/>
              <a:gd name="connsiteY21" fmla="*/ 228600 h 590550"/>
              <a:gd name="connsiteX22" fmla="*/ 1276350 w 4419600"/>
              <a:gd name="connsiteY22" fmla="*/ 209550 h 590550"/>
              <a:gd name="connsiteX23" fmla="*/ 1304925 w 4419600"/>
              <a:gd name="connsiteY23" fmla="*/ 219075 h 590550"/>
              <a:gd name="connsiteX24" fmla="*/ 1352550 w 4419600"/>
              <a:gd name="connsiteY24" fmla="*/ 228600 h 590550"/>
              <a:gd name="connsiteX25" fmla="*/ 1381125 w 4419600"/>
              <a:gd name="connsiteY25" fmla="*/ 200025 h 590550"/>
              <a:gd name="connsiteX26" fmla="*/ 1428750 w 4419600"/>
              <a:gd name="connsiteY26" fmla="*/ 142875 h 590550"/>
              <a:gd name="connsiteX27" fmla="*/ 1457325 w 4419600"/>
              <a:gd name="connsiteY27" fmla="*/ 133350 h 590550"/>
              <a:gd name="connsiteX28" fmla="*/ 1485900 w 4419600"/>
              <a:gd name="connsiteY28" fmla="*/ 152400 h 590550"/>
              <a:gd name="connsiteX29" fmla="*/ 1514475 w 4419600"/>
              <a:gd name="connsiteY29" fmla="*/ 238125 h 590550"/>
              <a:gd name="connsiteX30" fmla="*/ 1552575 w 4419600"/>
              <a:gd name="connsiteY30" fmla="*/ 295275 h 590550"/>
              <a:gd name="connsiteX31" fmla="*/ 1571625 w 4419600"/>
              <a:gd name="connsiteY31" fmla="*/ 323850 h 590550"/>
              <a:gd name="connsiteX32" fmla="*/ 1600200 w 4419600"/>
              <a:gd name="connsiteY32" fmla="*/ 409575 h 590550"/>
              <a:gd name="connsiteX33" fmla="*/ 1609725 w 4419600"/>
              <a:gd name="connsiteY33" fmla="*/ 438150 h 590550"/>
              <a:gd name="connsiteX34" fmla="*/ 1638300 w 4419600"/>
              <a:gd name="connsiteY34" fmla="*/ 457200 h 590550"/>
              <a:gd name="connsiteX35" fmla="*/ 1657350 w 4419600"/>
              <a:gd name="connsiteY35" fmla="*/ 495300 h 590550"/>
              <a:gd name="connsiteX36" fmla="*/ 1695450 w 4419600"/>
              <a:gd name="connsiteY36" fmla="*/ 466725 h 590550"/>
              <a:gd name="connsiteX37" fmla="*/ 1733550 w 4419600"/>
              <a:gd name="connsiteY37" fmla="*/ 409575 h 590550"/>
              <a:gd name="connsiteX38" fmla="*/ 1819275 w 4419600"/>
              <a:gd name="connsiteY38" fmla="*/ 333375 h 590550"/>
              <a:gd name="connsiteX39" fmla="*/ 1876425 w 4419600"/>
              <a:gd name="connsiteY39" fmla="*/ 381000 h 590550"/>
              <a:gd name="connsiteX40" fmla="*/ 1914525 w 4419600"/>
              <a:gd name="connsiteY40" fmla="*/ 352425 h 590550"/>
              <a:gd name="connsiteX41" fmla="*/ 1943100 w 4419600"/>
              <a:gd name="connsiteY41" fmla="*/ 333375 h 590550"/>
              <a:gd name="connsiteX42" fmla="*/ 1962150 w 4419600"/>
              <a:gd name="connsiteY42" fmla="*/ 304800 h 590550"/>
              <a:gd name="connsiteX43" fmla="*/ 2009775 w 4419600"/>
              <a:gd name="connsiteY43" fmla="*/ 352425 h 590550"/>
              <a:gd name="connsiteX44" fmla="*/ 2038350 w 4419600"/>
              <a:gd name="connsiteY44" fmla="*/ 361950 h 590550"/>
              <a:gd name="connsiteX45" fmla="*/ 2095500 w 4419600"/>
              <a:gd name="connsiteY45" fmla="*/ 352425 h 590550"/>
              <a:gd name="connsiteX46" fmla="*/ 2152650 w 4419600"/>
              <a:gd name="connsiteY46" fmla="*/ 304800 h 590550"/>
              <a:gd name="connsiteX47" fmla="*/ 2209800 w 4419600"/>
              <a:gd name="connsiteY47" fmla="*/ 266700 h 590550"/>
              <a:gd name="connsiteX48" fmla="*/ 2276475 w 4419600"/>
              <a:gd name="connsiteY48" fmla="*/ 342900 h 590550"/>
              <a:gd name="connsiteX49" fmla="*/ 2333625 w 4419600"/>
              <a:gd name="connsiteY49" fmla="*/ 400050 h 590550"/>
              <a:gd name="connsiteX50" fmla="*/ 2343150 w 4419600"/>
              <a:gd name="connsiteY50" fmla="*/ 428625 h 590550"/>
              <a:gd name="connsiteX51" fmla="*/ 2381250 w 4419600"/>
              <a:gd name="connsiteY51" fmla="*/ 485775 h 590550"/>
              <a:gd name="connsiteX52" fmla="*/ 2419350 w 4419600"/>
              <a:gd name="connsiteY52" fmla="*/ 438150 h 590550"/>
              <a:gd name="connsiteX53" fmla="*/ 2438400 w 4419600"/>
              <a:gd name="connsiteY53" fmla="*/ 409575 h 590550"/>
              <a:gd name="connsiteX54" fmla="*/ 2476500 w 4419600"/>
              <a:gd name="connsiteY54" fmla="*/ 371475 h 590550"/>
              <a:gd name="connsiteX55" fmla="*/ 2495550 w 4419600"/>
              <a:gd name="connsiteY55" fmla="*/ 342900 h 590550"/>
              <a:gd name="connsiteX56" fmla="*/ 2667000 w 4419600"/>
              <a:gd name="connsiteY56" fmla="*/ 152400 h 590550"/>
              <a:gd name="connsiteX57" fmla="*/ 2714625 w 4419600"/>
              <a:gd name="connsiteY57" fmla="*/ 95250 h 590550"/>
              <a:gd name="connsiteX58" fmla="*/ 2752725 w 4419600"/>
              <a:gd name="connsiteY58" fmla="*/ 28575 h 590550"/>
              <a:gd name="connsiteX59" fmla="*/ 2781300 w 4419600"/>
              <a:gd name="connsiteY59" fmla="*/ 0 h 590550"/>
              <a:gd name="connsiteX60" fmla="*/ 2809875 w 4419600"/>
              <a:gd name="connsiteY60" fmla="*/ 19050 h 590550"/>
              <a:gd name="connsiteX61" fmla="*/ 2828925 w 4419600"/>
              <a:gd name="connsiteY61" fmla="*/ 47625 h 590550"/>
              <a:gd name="connsiteX62" fmla="*/ 2867025 w 4419600"/>
              <a:gd name="connsiteY62" fmla="*/ 57150 h 590550"/>
              <a:gd name="connsiteX63" fmla="*/ 2905125 w 4419600"/>
              <a:gd name="connsiteY63" fmla="*/ 76200 h 590550"/>
              <a:gd name="connsiteX64" fmla="*/ 2914650 w 4419600"/>
              <a:gd name="connsiteY64" fmla="*/ 104775 h 590550"/>
              <a:gd name="connsiteX65" fmla="*/ 2962275 w 4419600"/>
              <a:gd name="connsiteY65" fmla="*/ 85725 h 590550"/>
              <a:gd name="connsiteX66" fmla="*/ 2990850 w 4419600"/>
              <a:gd name="connsiteY66" fmla="*/ 66675 h 590550"/>
              <a:gd name="connsiteX67" fmla="*/ 3028950 w 4419600"/>
              <a:gd name="connsiteY67" fmla="*/ 57150 h 590550"/>
              <a:gd name="connsiteX68" fmla="*/ 3067050 w 4419600"/>
              <a:gd name="connsiteY68" fmla="*/ 38100 h 590550"/>
              <a:gd name="connsiteX69" fmla="*/ 3114675 w 4419600"/>
              <a:gd name="connsiteY69" fmla="*/ 57150 h 590550"/>
              <a:gd name="connsiteX70" fmla="*/ 3143250 w 4419600"/>
              <a:gd name="connsiteY70" fmla="*/ 95250 h 590550"/>
              <a:gd name="connsiteX71" fmla="*/ 3181350 w 4419600"/>
              <a:gd name="connsiteY71" fmla="*/ 152400 h 590550"/>
              <a:gd name="connsiteX72" fmla="*/ 3200400 w 4419600"/>
              <a:gd name="connsiteY72" fmla="*/ 180975 h 590550"/>
              <a:gd name="connsiteX73" fmla="*/ 3228975 w 4419600"/>
              <a:gd name="connsiteY73" fmla="*/ 219075 h 590550"/>
              <a:gd name="connsiteX74" fmla="*/ 3276600 w 4419600"/>
              <a:gd name="connsiteY74" fmla="*/ 228600 h 590550"/>
              <a:gd name="connsiteX75" fmla="*/ 3286125 w 4419600"/>
              <a:gd name="connsiteY75" fmla="*/ 152400 h 590550"/>
              <a:gd name="connsiteX76" fmla="*/ 3324225 w 4419600"/>
              <a:gd name="connsiteY76" fmla="*/ 228600 h 590550"/>
              <a:gd name="connsiteX77" fmla="*/ 3343275 w 4419600"/>
              <a:gd name="connsiteY77" fmla="*/ 285750 h 590550"/>
              <a:gd name="connsiteX78" fmla="*/ 3371850 w 4419600"/>
              <a:gd name="connsiteY78" fmla="*/ 333375 h 590550"/>
              <a:gd name="connsiteX79" fmla="*/ 3409950 w 4419600"/>
              <a:gd name="connsiteY79" fmla="*/ 409575 h 590550"/>
              <a:gd name="connsiteX80" fmla="*/ 3429000 w 4419600"/>
              <a:gd name="connsiteY80" fmla="*/ 447675 h 590550"/>
              <a:gd name="connsiteX81" fmla="*/ 3438525 w 4419600"/>
              <a:gd name="connsiteY81" fmla="*/ 476250 h 590550"/>
              <a:gd name="connsiteX82" fmla="*/ 3457575 w 4419600"/>
              <a:gd name="connsiteY82" fmla="*/ 542925 h 590550"/>
              <a:gd name="connsiteX83" fmla="*/ 3476625 w 4419600"/>
              <a:gd name="connsiteY83" fmla="*/ 571500 h 590550"/>
              <a:gd name="connsiteX84" fmla="*/ 3495675 w 4419600"/>
              <a:gd name="connsiteY84" fmla="*/ 542925 h 590550"/>
              <a:gd name="connsiteX85" fmla="*/ 3562350 w 4419600"/>
              <a:gd name="connsiteY85" fmla="*/ 466725 h 590550"/>
              <a:gd name="connsiteX86" fmla="*/ 3629025 w 4419600"/>
              <a:gd name="connsiteY86" fmla="*/ 390525 h 590550"/>
              <a:gd name="connsiteX87" fmla="*/ 3648075 w 4419600"/>
              <a:gd name="connsiteY87" fmla="*/ 361950 h 590550"/>
              <a:gd name="connsiteX88" fmla="*/ 3676650 w 4419600"/>
              <a:gd name="connsiteY88" fmla="*/ 342900 h 590550"/>
              <a:gd name="connsiteX89" fmla="*/ 3686175 w 4419600"/>
              <a:gd name="connsiteY89" fmla="*/ 314325 h 590550"/>
              <a:gd name="connsiteX90" fmla="*/ 3743325 w 4419600"/>
              <a:gd name="connsiteY90" fmla="*/ 276225 h 590550"/>
              <a:gd name="connsiteX91" fmla="*/ 3800475 w 4419600"/>
              <a:gd name="connsiteY91" fmla="*/ 228600 h 590550"/>
              <a:gd name="connsiteX92" fmla="*/ 3838575 w 4419600"/>
              <a:gd name="connsiteY92" fmla="*/ 219075 h 590550"/>
              <a:gd name="connsiteX93" fmla="*/ 3867150 w 4419600"/>
              <a:gd name="connsiteY93" fmla="*/ 209550 h 590550"/>
              <a:gd name="connsiteX94" fmla="*/ 3952875 w 4419600"/>
              <a:gd name="connsiteY94" fmla="*/ 171450 h 590550"/>
              <a:gd name="connsiteX95" fmla="*/ 3962400 w 4419600"/>
              <a:gd name="connsiteY95" fmla="*/ 200025 h 590550"/>
              <a:gd name="connsiteX96" fmla="*/ 3981450 w 4419600"/>
              <a:gd name="connsiteY96" fmla="*/ 228600 h 590550"/>
              <a:gd name="connsiteX97" fmla="*/ 3990975 w 4419600"/>
              <a:gd name="connsiteY97" fmla="*/ 266700 h 590550"/>
              <a:gd name="connsiteX98" fmla="*/ 4019550 w 4419600"/>
              <a:gd name="connsiteY98" fmla="*/ 238125 h 590550"/>
              <a:gd name="connsiteX99" fmla="*/ 4029075 w 4419600"/>
              <a:gd name="connsiteY99" fmla="*/ 209550 h 590550"/>
              <a:gd name="connsiteX100" fmla="*/ 4086225 w 4419600"/>
              <a:gd name="connsiteY100" fmla="*/ 152400 h 590550"/>
              <a:gd name="connsiteX101" fmla="*/ 4105275 w 4419600"/>
              <a:gd name="connsiteY101" fmla="*/ 123825 h 590550"/>
              <a:gd name="connsiteX102" fmla="*/ 4143375 w 4419600"/>
              <a:gd name="connsiteY102" fmla="*/ 133350 h 590550"/>
              <a:gd name="connsiteX103" fmla="*/ 4181475 w 4419600"/>
              <a:gd name="connsiteY103" fmla="*/ 228600 h 590550"/>
              <a:gd name="connsiteX104" fmla="*/ 4219575 w 4419600"/>
              <a:gd name="connsiteY104" fmla="*/ 333375 h 590550"/>
              <a:gd name="connsiteX105" fmla="*/ 4229100 w 4419600"/>
              <a:gd name="connsiteY105" fmla="*/ 361950 h 590550"/>
              <a:gd name="connsiteX106" fmla="*/ 4257675 w 4419600"/>
              <a:gd name="connsiteY106" fmla="*/ 400050 h 590550"/>
              <a:gd name="connsiteX107" fmla="*/ 4286250 w 4419600"/>
              <a:gd name="connsiteY107" fmla="*/ 466725 h 590550"/>
              <a:gd name="connsiteX108" fmla="*/ 4305300 w 4419600"/>
              <a:gd name="connsiteY108" fmla="*/ 514350 h 590550"/>
              <a:gd name="connsiteX109" fmla="*/ 4333875 w 4419600"/>
              <a:gd name="connsiteY109" fmla="*/ 590550 h 590550"/>
              <a:gd name="connsiteX110" fmla="*/ 4343400 w 4419600"/>
              <a:gd name="connsiteY110" fmla="*/ 542925 h 590550"/>
              <a:gd name="connsiteX111" fmla="*/ 4352925 w 4419600"/>
              <a:gd name="connsiteY111" fmla="*/ 228600 h 590550"/>
              <a:gd name="connsiteX112" fmla="*/ 4371975 w 4419600"/>
              <a:gd name="connsiteY112" fmla="*/ 266700 h 590550"/>
              <a:gd name="connsiteX113" fmla="*/ 4391025 w 4419600"/>
              <a:gd name="connsiteY113" fmla="*/ 323850 h 590550"/>
              <a:gd name="connsiteX114" fmla="*/ 4400550 w 4419600"/>
              <a:gd name="connsiteY114" fmla="*/ 352425 h 590550"/>
              <a:gd name="connsiteX115" fmla="*/ 4410075 w 4419600"/>
              <a:gd name="connsiteY115" fmla="*/ 390525 h 590550"/>
              <a:gd name="connsiteX116" fmla="*/ 4419600 w 4419600"/>
              <a:gd name="connsiteY116" fmla="*/ 41910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4419600" h="590550">
                <a:moveTo>
                  <a:pt x="0" y="390525"/>
                </a:moveTo>
                <a:cubicBezTo>
                  <a:pt x="173615" y="355802"/>
                  <a:pt x="-118787" y="411536"/>
                  <a:pt x="361950" y="371475"/>
                </a:cubicBezTo>
                <a:cubicBezTo>
                  <a:pt x="373358" y="370524"/>
                  <a:pt x="381210" y="359079"/>
                  <a:pt x="390525" y="352425"/>
                </a:cubicBezTo>
                <a:cubicBezTo>
                  <a:pt x="473227" y="293352"/>
                  <a:pt x="389857" y="349695"/>
                  <a:pt x="457200" y="304800"/>
                </a:cubicBezTo>
                <a:cubicBezTo>
                  <a:pt x="466725" y="311150"/>
                  <a:pt x="478237" y="315235"/>
                  <a:pt x="485775" y="323850"/>
                </a:cubicBezTo>
                <a:cubicBezTo>
                  <a:pt x="500852" y="341080"/>
                  <a:pt x="504825" y="368300"/>
                  <a:pt x="523875" y="381000"/>
                </a:cubicBezTo>
                <a:lnTo>
                  <a:pt x="552450" y="400050"/>
                </a:lnTo>
                <a:cubicBezTo>
                  <a:pt x="559028" y="409916"/>
                  <a:pt x="586874" y="455733"/>
                  <a:pt x="600075" y="457200"/>
                </a:cubicBezTo>
                <a:cubicBezTo>
                  <a:pt x="620033" y="459418"/>
                  <a:pt x="638689" y="445873"/>
                  <a:pt x="657225" y="438150"/>
                </a:cubicBezTo>
                <a:cubicBezTo>
                  <a:pt x="743723" y="402109"/>
                  <a:pt x="702714" y="407824"/>
                  <a:pt x="800100" y="342900"/>
                </a:cubicBezTo>
                <a:cubicBezTo>
                  <a:pt x="809625" y="336550"/>
                  <a:pt x="819881" y="331179"/>
                  <a:pt x="828675" y="323850"/>
                </a:cubicBezTo>
                <a:cubicBezTo>
                  <a:pt x="902014" y="262734"/>
                  <a:pt x="814879" y="323523"/>
                  <a:pt x="885825" y="276225"/>
                </a:cubicBezTo>
                <a:cubicBezTo>
                  <a:pt x="932245" y="345854"/>
                  <a:pt x="874895" y="272500"/>
                  <a:pt x="933450" y="314325"/>
                </a:cubicBezTo>
                <a:cubicBezTo>
                  <a:pt x="948065" y="324764"/>
                  <a:pt x="956935" y="341986"/>
                  <a:pt x="971550" y="352425"/>
                </a:cubicBezTo>
                <a:cubicBezTo>
                  <a:pt x="979720" y="358261"/>
                  <a:pt x="991145" y="357460"/>
                  <a:pt x="1000125" y="361950"/>
                </a:cubicBezTo>
                <a:cubicBezTo>
                  <a:pt x="1010364" y="367070"/>
                  <a:pt x="1019175" y="374650"/>
                  <a:pt x="1028700" y="381000"/>
                </a:cubicBezTo>
                <a:cubicBezTo>
                  <a:pt x="1044575" y="377825"/>
                  <a:pt x="1063546" y="381414"/>
                  <a:pt x="1076325" y="371475"/>
                </a:cubicBezTo>
                <a:cubicBezTo>
                  <a:pt x="1094397" y="357419"/>
                  <a:pt x="1098236" y="330514"/>
                  <a:pt x="1114425" y="314325"/>
                </a:cubicBezTo>
                <a:lnTo>
                  <a:pt x="1143000" y="285750"/>
                </a:lnTo>
                <a:cubicBezTo>
                  <a:pt x="1146698" y="274655"/>
                  <a:pt x="1157727" y="233216"/>
                  <a:pt x="1171575" y="228600"/>
                </a:cubicBezTo>
                <a:cubicBezTo>
                  <a:pt x="1183994" y="224460"/>
                  <a:pt x="1196975" y="234950"/>
                  <a:pt x="1209675" y="238125"/>
                </a:cubicBezTo>
                <a:cubicBezTo>
                  <a:pt x="1219200" y="234950"/>
                  <a:pt x="1229022" y="232555"/>
                  <a:pt x="1238250" y="228600"/>
                </a:cubicBezTo>
                <a:cubicBezTo>
                  <a:pt x="1251301" y="223007"/>
                  <a:pt x="1262294" y="211558"/>
                  <a:pt x="1276350" y="209550"/>
                </a:cubicBezTo>
                <a:cubicBezTo>
                  <a:pt x="1286289" y="208130"/>
                  <a:pt x="1295185" y="216640"/>
                  <a:pt x="1304925" y="219075"/>
                </a:cubicBezTo>
                <a:cubicBezTo>
                  <a:pt x="1320631" y="223002"/>
                  <a:pt x="1336675" y="225425"/>
                  <a:pt x="1352550" y="228600"/>
                </a:cubicBezTo>
                <a:cubicBezTo>
                  <a:pt x="1362075" y="219075"/>
                  <a:pt x="1372501" y="210373"/>
                  <a:pt x="1381125" y="200025"/>
                </a:cubicBezTo>
                <a:cubicBezTo>
                  <a:pt x="1403089" y="173669"/>
                  <a:pt x="1397444" y="163746"/>
                  <a:pt x="1428750" y="142875"/>
                </a:cubicBezTo>
                <a:cubicBezTo>
                  <a:pt x="1437104" y="137306"/>
                  <a:pt x="1447800" y="136525"/>
                  <a:pt x="1457325" y="133350"/>
                </a:cubicBezTo>
                <a:cubicBezTo>
                  <a:pt x="1466850" y="139700"/>
                  <a:pt x="1479246" y="143085"/>
                  <a:pt x="1485900" y="152400"/>
                </a:cubicBezTo>
                <a:cubicBezTo>
                  <a:pt x="1525496" y="207834"/>
                  <a:pt x="1488795" y="186765"/>
                  <a:pt x="1514475" y="238125"/>
                </a:cubicBezTo>
                <a:cubicBezTo>
                  <a:pt x="1524714" y="258603"/>
                  <a:pt x="1539875" y="276225"/>
                  <a:pt x="1552575" y="295275"/>
                </a:cubicBezTo>
                <a:lnTo>
                  <a:pt x="1571625" y="323850"/>
                </a:lnTo>
                <a:cubicBezTo>
                  <a:pt x="1589308" y="429950"/>
                  <a:pt x="1566717" y="342609"/>
                  <a:pt x="1600200" y="409575"/>
                </a:cubicBezTo>
                <a:cubicBezTo>
                  <a:pt x="1604690" y="418555"/>
                  <a:pt x="1603453" y="430310"/>
                  <a:pt x="1609725" y="438150"/>
                </a:cubicBezTo>
                <a:cubicBezTo>
                  <a:pt x="1616876" y="447089"/>
                  <a:pt x="1628775" y="450850"/>
                  <a:pt x="1638300" y="457200"/>
                </a:cubicBezTo>
                <a:cubicBezTo>
                  <a:pt x="1644650" y="469900"/>
                  <a:pt x="1643344" y="492966"/>
                  <a:pt x="1657350" y="495300"/>
                </a:cubicBezTo>
                <a:cubicBezTo>
                  <a:pt x="1673009" y="497910"/>
                  <a:pt x="1684903" y="478590"/>
                  <a:pt x="1695450" y="466725"/>
                </a:cubicBezTo>
                <a:cubicBezTo>
                  <a:pt x="1710661" y="449613"/>
                  <a:pt x="1717361" y="425764"/>
                  <a:pt x="1733550" y="409575"/>
                </a:cubicBezTo>
                <a:cubicBezTo>
                  <a:pt x="1798795" y="344330"/>
                  <a:pt x="1768284" y="367369"/>
                  <a:pt x="1819275" y="333375"/>
                </a:cubicBezTo>
                <a:cubicBezTo>
                  <a:pt x="1822786" y="336886"/>
                  <a:pt x="1864822" y="382658"/>
                  <a:pt x="1876425" y="381000"/>
                </a:cubicBezTo>
                <a:cubicBezTo>
                  <a:pt x="1892140" y="378755"/>
                  <a:pt x="1901607" y="361652"/>
                  <a:pt x="1914525" y="352425"/>
                </a:cubicBezTo>
                <a:cubicBezTo>
                  <a:pt x="1923840" y="345771"/>
                  <a:pt x="1933575" y="339725"/>
                  <a:pt x="1943100" y="333375"/>
                </a:cubicBezTo>
                <a:cubicBezTo>
                  <a:pt x="1949450" y="323850"/>
                  <a:pt x="1950925" y="307045"/>
                  <a:pt x="1962150" y="304800"/>
                </a:cubicBezTo>
                <a:cubicBezTo>
                  <a:pt x="1985010" y="300228"/>
                  <a:pt x="1999615" y="344297"/>
                  <a:pt x="2009775" y="352425"/>
                </a:cubicBezTo>
                <a:cubicBezTo>
                  <a:pt x="2017615" y="358697"/>
                  <a:pt x="2028825" y="358775"/>
                  <a:pt x="2038350" y="361950"/>
                </a:cubicBezTo>
                <a:cubicBezTo>
                  <a:pt x="2057400" y="358775"/>
                  <a:pt x="2077178" y="358532"/>
                  <a:pt x="2095500" y="352425"/>
                </a:cubicBezTo>
                <a:cubicBezTo>
                  <a:pt x="2121027" y="343916"/>
                  <a:pt x="2132755" y="320274"/>
                  <a:pt x="2152650" y="304800"/>
                </a:cubicBezTo>
                <a:cubicBezTo>
                  <a:pt x="2170722" y="290744"/>
                  <a:pt x="2209800" y="266700"/>
                  <a:pt x="2209800" y="266700"/>
                </a:cubicBezTo>
                <a:cubicBezTo>
                  <a:pt x="2290763" y="320675"/>
                  <a:pt x="2165350" y="231775"/>
                  <a:pt x="2276475" y="342900"/>
                </a:cubicBezTo>
                <a:lnTo>
                  <a:pt x="2333625" y="400050"/>
                </a:lnTo>
                <a:cubicBezTo>
                  <a:pt x="2336800" y="409575"/>
                  <a:pt x="2338274" y="419848"/>
                  <a:pt x="2343150" y="428625"/>
                </a:cubicBezTo>
                <a:cubicBezTo>
                  <a:pt x="2354269" y="448639"/>
                  <a:pt x="2381250" y="485775"/>
                  <a:pt x="2381250" y="485775"/>
                </a:cubicBezTo>
                <a:cubicBezTo>
                  <a:pt x="2393950" y="469900"/>
                  <a:pt x="2407152" y="454414"/>
                  <a:pt x="2419350" y="438150"/>
                </a:cubicBezTo>
                <a:cubicBezTo>
                  <a:pt x="2426219" y="428992"/>
                  <a:pt x="2430950" y="418267"/>
                  <a:pt x="2438400" y="409575"/>
                </a:cubicBezTo>
                <a:cubicBezTo>
                  <a:pt x="2450089" y="395938"/>
                  <a:pt x="2464811" y="385112"/>
                  <a:pt x="2476500" y="371475"/>
                </a:cubicBezTo>
                <a:cubicBezTo>
                  <a:pt x="2483950" y="362783"/>
                  <a:pt x="2487849" y="351371"/>
                  <a:pt x="2495550" y="342900"/>
                </a:cubicBezTo>
                <a:cubicBezTo>
                  <a:pt x="2570403" y="260561"/>
                  <a:pt x="2599032" y="254352"/>
                  <a:pt x="2667000" y="152400"/>
                </a:cubicBezTo>
                <a:cubicBezTo>
                  <a:pt x="2714298" y="81454"/>
                  <a:pt x="2653509" y="168589"/>
                  <a:pt x="2714625" y="95250"/>
                </a:cubicBezTo>
                <a:cubicBezTo>
                  <a:pt x="2759620" y="41256"/>
                  <a:pt x="2706144" y="93789"/>
                  <a:pt x="2752725" y="28575"/>
                </a:cubicBezTo>
                <a:cubicBezTo>
                  <a:pt x="2760555" y="17614"/>
                  <a:pt x="2771775" y="9525"/>
                  <a:pt x="2781300" y="0"/>
                </a:cubicBezTo>
                <a:cubicBezTo>
                  <a:pt x="2790825" y="6350"/>
                  <a:pt x="2801780" y="10955"/>
                  <a:pt x="2809875" y="19050"/>
                </a:cubicBezTo>
                <a:cubicBezTo>
                  <a:pt x="2817970" y="27145"/>
                  <a:pt x="2819400" y="41275"/>
                  <a:pt x="2828925" y="47625"/>
                </a:cubicBezTo>
                <a:cubicBezTo>
                  <a:pt x="2839817" y="54887"/>
                  <a:pt x="2854768" y="52553"/>
                  <a:pt x="2867025" y="57150"/>
                </a:cubicBezTo>
                <a:cubicBezTo>
                  <a:pt x="2880320" y="62136"/>
                  <a:pt x="2892425" y="69850"/>
                  <a:pt x="2905125" y="76200"/>
                </a:cubicBezTo>
                <a:cubicBezTo>
                  <a:pt x="2908300" y="85725"/>
                  <a:pt x="2907550" y="97675"/>
                  <a:pt x="2914650" y="104775"/>
                </a:cubicBezTo>
                <a:cubicBezTo>
                  <a:pt x="2946338" y="136463"/>
                  <a:pt x="2946489" y="101511"/>
                  <a:pt x="2962275" y="85725"/>
                </a:cubicBezTo>
                <a:cubicBezTo>
                  <a:pt x="2970370" y="77630"/>
                  <a:pt x="2980328" y="71184"/>
                  <a:pt x="2990850" y="66675"/>
                </a:cubicBezTo>
                <a:cubicBezTo>
                  <a:pt x="3002882" y="61518"/>
                  <a:pt x="3016693" y="61747"/>
                  <a:pt x="3028950" y="57150"/>
                </a:cubicBezTo>
                <a:cubicBezTo>
                  <a:pt x="3042245" y="52164"/>
                  <a:pt x="3054350" y="44450"/>
                  <a:pt x="3067050" y="38100"/>
                </a:cubicBezTo>
                <a:cubicBezTo>
                  <a:pt x="3082925" y="44450"/>
                  <a:pt x="3100997" y="46891"/>
                  <a:pt x="3114675" y="57150"/>
                </a:cubicBezTo>
                <a:cubicBezTo>
                  <a:pt x="3127375" y="66675"/>
                  <a:pt x="3134146" y="82245"/>
                  <a:pt x="3143250" y="95250"/>
                </a:cubicBezTo>
                <a:cubicBezTo>
                  <a:pt x="3156380" y="114007"/>
                  <a:pt x="3168650" y="133350"/>
                  <a:pt x="3181350" y="152400"/>
                </a:cubicBezTo>
                <a:cubicBezTo>
                  <a:pt x="3187700" y="161925"/>
                  <a:pt x="3193531" y="171817"/>
                  <a:pt x="3200400" y="180975"/>
                </a:cubicBezTo>
                <a:lnTo>
                  <a:pt x="3228975" y="219075"/>
                </a:lnTo>
                <a:cubicBezTo>
                  <a:pt x="3233003" y="231159"/>
                  <a:pt x="3243644" y="294512"/>
                  <a:pt x="3276600" y="228600"/>
                </a:cubicBezTo>
                <a:cubicBezTo>
                  <a:pt x="3288048" y="205705"/>
                  <a:pt x="3282950" y="177800"/>
                  <a:pt x="3286125" y="152400"/>
                </a:cubicBezTo>
                <a:cubicBezTo>
                  <a:pt x="3309514" y="245955"/>
                  <a:pt x="3275652" y="131455"/>
                  <a:pt x="3324225" y="228600"/>
                </a:cubicBezTo>
                <a:cubicBezTo>
                  <a:pt x="3333205" y="246561"/>
                  <a:pt x="3334966" y="267469"/>
                  <a:pt x="3343275" y="285750"/>
                </a:cubicBezTo>
                <a:cubicBezTo>
                  <a:pt x="3350936" y="302604"/>
                  <a:pt x="3363073" y="317075"/>
                  <a:pt x="3371850" y="333375"/>
                </a:cubicBezTo>
                <a:cubicBezTo>
                  <a:pt x="3385314" y="358379"/>
                  <a:pt x="3397250" y="384175"/>
                  <a:pt x="3409950" y="409575"/>
                </a:cubicBezTo>
                <a:cubicBezTo>
                  <a:pt x="3416300" y="422275"/>
                  <a:pt x="3424510" y="434205"/>
                  <a:pt x="3429000" y="447675"/>
                </a:cubicBezTo>
                <a:cubicBezTo>
                  <a:pt x="3432175" y="457200"/>
                  <a:pt x="3435767" y="466596"/>
                  <a:pt x="3438525" y="476250"/>
                </a:cubicBezTo>
                <a:cubicBezTo>
                  <a:pt x="3442594" y="490492"/>
                  <a:pt x="3449962" y="527700"/>
                  <a:pt x="3457575" y="542925"/>
                </a:cubicBezTo>
                <a:cubicBezTo>
                  <a:pt x="3462695" y="553164"/>
                  <a:pt x="3470275" y="561975"/>
                  <a:pt x="3476625" y="571500"/>
                </a:cubicBezTo>
                <a:cubicBezTo>
                  <a:pt x="3482975" y="561975"/>
                  <a:pt x="3488346" y="551719"/>
                  <a:pt x="3495675" y="542925"/>
                </a:cubicBezTo>
                <a:cubicBezTo>
                  <a:pt x="3565697" y="458898"/>
                  <a:pt x="3474978" y="586862"/>
                  <a:pt x="3562350" y="466725"/>
                </a:cubicBezTo>
                <a:cubicBezTo>
                  <a:pt x="3614644" y="394821"/>
                  <a:pt x="3577478" y="424890"/>
                  <a:pt x="3629025" y="390525"/>
                </a:cubicBezTo>
                <a:cubicBezTo>
                  <a:pt x="3635375" y="381000"/>
                  <a:pt x="3639980" y="370045"/>
                  <a:pt x="3648075" y="361950"/>
                </a:cubicBezTo>
                <a:cubicBezTo>
                  <a:pt x="3656170" y="353855"/>
                  <a:pt x="3669499" y="351839"/>
                  <a:pt x="3676650" y="342900"/>
                </a:cubicBezTo>
                <a:cubicBezTo>
                  <a:pt x="3682922" y="335060"/>
                  <a:pt x="3679075" y="321425"/>
                  <a:pt x="3686175" y="314325"/>
                </a:cubicBezTo>
                <a:cubicBezTo>
                  <a:pt x="3702364" y="298136"/>
                  <a:pt x="3727136" y="292414"/>
                  <a:pt x="3743325" y="276225"/>
                </a:cubicBezTo>
                <a:cubicBezTo>
                  <a:pt x="3760489" y="259061"/>
                  <a:pt x="3777268" y="238546"/>
                  <a:pt x="3800475" y="228600"/>
                </a:cubicBezTo>
                <a:cubicBezTo>
                  <a:pt x="3812507" y="223443"/>
                  <a:pt x="3825988" y="222671"/>
                  <a:pt x="3838575" y="219075"/>
                </a:cubicBezTo>
                <a:cubicBezTo>
                  <a:pt x="3848229" y="216317"/>
                  <a:pt x="3857625" y="212725"/>
                  <a:pt x="3867150" y="209550"/>
                </a:cubicBezTo>
                <a:cubicBezTo>
                  <a:pt x="3932395" y="144305"/>
                  <a:pt x="3901884" y="137456"/>
                  <a:pt x="3952875" y="171450"/>
                </a:cubicBezTo>
                <a:cubicBezTo>
                  <a:pt x="3956050" y="180975"/>
                  <a:pt x="3957910" y="191045"/>
                  <a:pt x="3962400" y="200025"/>
                </a:cubicBezTo>
                <a:cubicBezTo>
                  <a:pt x="3967520" y="210264"/>
                  <a:pt x="3976941" y="218078"/>
                  <a:pt x="3981450" y="228600"/>
                </a:cubicBezTo>
                <a:cubicBezTo>
                  <a:pt x="3986607" y="240632"/>
                  <a:pt x="3987800" y="254000"/>
                  <a:pt x="3990975" y="266700"/>
                </a:cubicBezTo>
                <a:cubicBezTo>
                  <a:pt x="4000500" y="257175"/>
                  <a:pt x="4012078" y="249333"/>
                  <a:pt x="4019550" y="238125"/>
                </a:cubicBezTo>
                <a:cubicBezTo>
                  <a:pt x="4025119" y="229771"/>
                  <a:pt x="4022911" y="217475"/>
                  <a:pt x="4029075" y="209550"/>
                </a:cubicBezTo>
                <a:cubicBezTo>
                  <a:pt x="4045615" y="188284"/>
                  <a:pt x="4071281" y="174816"/>
                  <a:pt x="4086225" y="152400"/>
                </a:cubicBezTo>
                <a:lnTo>
                  <a:pt x="4105275" y="123825"/>
                </a:lnTo>
                <a:cubicBezTo>
                  <a:pt x="4117975" y="127000"/>
                  <a:pt x="4132483" y="126088"/>
                  <a:pt x="4143375" y="133350"/>
                </a:cubicBezTo>
                <a:cubicBezTo>
                  <a:pt x="4166029" y="148453"/>
                  <a:pt x="4177891" y="216953"/>
                  <a:pt x="4181475" y="228600"/>
                </a:cubicBezTo>
                <a:cubicBezTo>
                  <a:pt x="4204345" y="302928"/>
                  <a:pt x="4194418" y="266291"/>
                  <a:pt x="4219575" y="333375"/>
                </a:cubicBezTo>
                <a:cubicBezTo>
                  <a:pt x="4223100" y="342776"/>
                  <a:pt x="4224119" y="353233"/>
                  <a:pt x="4229100" y="361950"/>
                </a:cubicBezTo>
                <a:cubicBezTo>
                  <a:pt x="4236976" y="375733"/>
                  <a:pt x="4248150" y="387350"/>
                  <a:pt x="4257675" y="400050"/>
                </a:cubicBezTo>
                <a:cubicBezTo>
                  <a:pt x="4277499" y="479344"/>
                  <a:pt x="4253361" y="400946"/>
                  <a:pt x="4286250" y="466725"/>
                </a:cubicBezTo>
                <a:cubicBezTo>
                  <a:pt x="4293896" y="482018"/>
                  <a:pt x="4298356" y="498726"/>
                  <a:pt x="4305300" y="514350"/>
                </a:cubicBezTo>
                <a:cubicBezTo>
                  <a:pt x="4333762" y="578390"/>
                  <a:pt x="4317626" y="525554"/>
                  <a:pt x="4333875" y="590550"/>
                </a:cubicBezTo>
                <a:cubicBezTo>
                  <a:pt x="4337050" y="574675"/>
                  <a:pt x="4342549" y="559092"/>
                  <a:pt x="4343400" y="542925"/>
                </a:cubicBezTo>
                <a:cubicBezTo>
                  <a:pt x="4348909" y="438247"/>
                  <a:pt x="4342139" y="332867"/>
                  <a:pt x="4352925" y="228600"/>
                </a:cubicBezTo>
                <a:cubicBezTo>
                  <a:pt x="4354386" y="214476"/>
                  <a:pt x="4366702" y="253517"/>
                  <a:pt x="4371975" y="266700"/>
                </a:cubicBezTo>
                <a:cubicBezTo>
                  <a:pt x="4379433" y="285344"/>
                  <a:pt x="4384675" y="304800"/>
                  <a:pt x="4391025" y="323850"/>
                </a:cubicBezTo>
                <a:cubicBezTo>
                  <a:pt x="4394200" y="333375"/>
                  <a:pt x="4398115" y="342685"/>
                  <a:pt x="4400550" y="352425"/>
                </a:cubicBezTo>
                <a:cubicBezTo>
                  <a:pt x="4403725" y="365125"/>
                  <a:pt x="4406479" y="377938"/>
                  <a:pt x="4410075" y="390525"/>
                </a:cubicBezTo>
                <a:cubicBezTo>
                  <a:pt x="4412833" y="400179"/>
                  <a:pt x="4419600" y="419100"/>
                  <a:pt x="4419600" y="4191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100"/>
          </a:p>
        </p:txBody>
      </p:sp>
    </p:spTree>
    <p:extLst>
      <p:ext uri="{BB962C8B-B14F-4D97-AF65-F5344CB8AC3E}">
        <p14:creationId xmlns:p14="http://schemas.microsoft.com/office/powerpoint/2010/main" val="157292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777922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ESTADO DE RESULTADOS 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146412"/>
            <a:ext cx="8229600" cy="51781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74680"/>
              </p:ext>
            </p:extLst>
          </p:nvPr>
        </p:nvGraphicFramePr>
        <p:xfrm>
          <a:off x="3070747" y="1583141"/>
          <a:ext cx="5773003" cy="4067028"/>
        </p:xfrm>
        <a:graphic>
          <a:graphicData uri="http://schemas.openxmlformats.org/drawingml/2006/table">
            <a:tbl>
              <a:tblPr/>
              <a:tblGrid>
                <a:gridCol w="2314965"/>
                <a:gridCol w="1639366"/>
                <a:gridCol w="1818672"/>
              </a:tblGrid>
              <a:tr h="29050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ventas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50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bruto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operativos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Comercialización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50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operativo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9050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op. Desp imp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9050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Intereses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5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Ahorr imp x 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50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neto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97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846160"/>
          </a:xfrm>
        </p:spPr>
        <p:txBody>
          <a:bodyPr>
            <a:noAutofit/>
          </a:bodyPr>
          <a:lstStyle/>
          <a:p>
            <a:pPr algn="ctr"/>
            <a:r>
              <a:rPr lang="es-AR" sz="3200" dirty="0" smtClean="0"/>
              <a:t>Ra – </a:t>
            </a:r>
            <a:r>
              <a:rPr lang="es-AR" sz="3200" dirty="0" err="1" smtClean="0"/>
              <a:t>RPn</a:t>
            </a:r>
            <a:r>
              <a:rPr lang="es-AR" sz="3200" dirty="0" smtClean="0"/>
              <a:t> – VF </a:t>
            </a:r>
            <a:br>
              <a:rPr lang="es-AR" sz="3200" dirty="0" smtClean="0"/>
            </a:br>
            <a:r>
              <a:rPr lang="es-AR" sz="3200" dirty="0" smtClean="0"/>
              <a:t>¿SOBRE QUÉ ESTRUCTURA?</a:t>
            </a:r>
            <a:endParaRPr lang="es-ES" sz="32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146412"/>
            <a:ext cx="8229600" cy="51781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568660"/>
              </p:ext>
            </p:extLst>
          </p:nvPr>
        </p:nvGraphicFramePr>
        <p:xfrm>
          <a:off x="2210935" y="1282889"/>
          <a:ext cx="7588157" cy="4924485"/>
        </p:xfrm>
        <a:graphic>
          <a:graphicData uri="http://schemas.openxmlformats.org/drawingml/2006/table">
            <a:tbl>
              <a:tblPr/>
              <a:tblGrid>
                <a:gridCol w="674734"/>
                <a:gridCol w="664353"/>
                <a:gridCol w="664353"/>
                <a:gridCol w="664353"/>
                <a:gridCol w="664353"/>
                <a:gridCol w="674734"/>
                <a:gridCol w="664353"/>
                <a:gridCol w="737017"/>
                <a:gridCol w="820060"/>
                <a:gridCol w="664353"/>
                <a:gridCol w="695494"/>
              </a:tblGrid>
              <a:tr h="164069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INDICADORES DE RENTABILIDAD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ANTES DE IMPUESTO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DESPUES DE IMPUESTO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UAII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UAII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UAII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UAIdI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UAIdI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UAIdI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Activo i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Activo f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 Prom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Activo i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Activo f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Act. Prom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42.865,00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35.882,50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42.865,00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35.882,50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83,04%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55,99%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66,88%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58,13%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39,19%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46,82%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3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 a Imp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 a Imp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 a Imp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 i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 f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 Prom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 i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 f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 Prom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13.965,00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33.865,00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26.882,50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19.900,00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33.865,00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26.882,50</a:t>
                      </a: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100,25%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58,91%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74,21%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70,18%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41,24%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51,95%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RPN - Ra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4069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69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17,21%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7,33%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12,04%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5,13%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90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2"/>
            <a:ext cx="8229600" cy="846160"/>
          </a:xfrm>
        </p:spPr>
        <p:txBody>
          <a:bodyPr>
            <a:noAutofit/>
          </a:bodyPr>
          <a:lstStyle/>
          <a:p>
            <a:pPr algn="ctr"/>
            <a:r>
              <a:rPr lang="es-AR" sz="3200" dirty="0" smtClean="0"/>
              <a:t>Ra – </a:t>
            </a:r>
            <a:r>
              <a:rPr lang="es-AR" sz="3200" dirty="0" err="1" smtClean="0"/>
              <a:t>RPn</a:t>
            </a:r>
            <a:r>
              <a:rPr lang="es-AR" sz="3200" dirty="0" smtClean="0"/>
              <a:t> – VF </a:t>
            </a:r>
            <a:br>
              <a:rPr lang="es-AR" sz="3200" dirty="0" smtClean="0"/>
            </a:br>
            <a:r>
              <a:rPr lang="es-AR" sz="3200" dirty="0" smtClean="0"/>
              <a:t>SOBRE LA INICIAL</a:t>
            </a:r>
            <a:endParaRPr lang="es-ES" sz="32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146412"/>
            <a:ext cx="8229600" cy="51781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69172"/>
              </p:ext>
            </p:extLst>
          </p:nvPr>
        </p:nvGraphicFramePr>
        <p:xfrm>
          <a:off x="2579427" y="1719617"/>
          <a:ext cx="7260610" cy="4220014"/>
        </p:xfrm>
        <a:graphic>
          <a:graphicData uri="http://schemas.openxmlformats.org/drawingml/2006/table">
            <a:tbl>
              <a:tblPr/>
              <a:tblGrid>
                <a:gridCol w="775706"/>
                <a:gridCol w="756313"/>
                <a:gridCol w="744678"/>
                <a:gridCol w="744678"/>
                <a:gridCol w="744678"/>
                <a:gridCol w="868791"/>
                <a:gridCol w="930848"/>
                <a:gridCol w="868791"/>
                <a:gridCol w="826127"/>
              </a:tblGrid>
              <a:tr h="22210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RPN 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 + VF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RPN 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[Ra + (Ra - i (1-t)) D/PN]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(RPN - Ra) . PN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(Ra - i (1-t)) . 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06">
                <a:tc rowSpan="4" gridSpan="3">
                  <a:txBody>
                    <a:bodyPr/>
                    <a:lstStyle/>
                    <a:p>
                      <a:pPr algn="ctr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Rdo op. Desp imp      $ 16.800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9000/28900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$ 5.231,52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$ 4.050,00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$ 2.835,00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-$ 2.396,52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06"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-$ 1.215,00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22106"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19900/28900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$ 11.568,48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$ 13.965,00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$ 13.965,00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$ 2.396,52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06"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(RPN - Ra) . PN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(Ra - i (1-t)) . 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(0,7018 - 0,5813) . 19.900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(0,5813 -0,45 (1-0,30)) . 9000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$ 2.397,00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$ 2.397,00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106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DECISIONES FUNDAMENTALES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DECISIONES FINANCIERAS BÁSICAS</a:t>
            </a:r>
          </a:p>
          <a:p>
            <a:endParaRPr lang="es-AR" dirty="0" smtClean="0">
              <a:solidFill>
                <a:schemeClr val="bg1"/>
              </a:solidFill>
            </a:endParaRPr>
          </a:p>
          <a:p>
            <a:r>
              <a:rPr lang="es-AR" dirty="0" smtClean="0">
                <a:solidFill>
                  <a:schemeClr val="bg1"/>
                </a:solidFill>
              </a:rPr>
              <a:t>DECISIONES DE INVERSIÓN.</a:t>
            </a:r>
          </a:p>
          <a:p>
            <a:endParaRPr lang="es-AR" dirty="0" smtClean="0">
              <a:solidFill>
                <a:schemeClr val="bg1"/>
              </a:solidFill>
            </a:endParaRPr>
          </a:p>
          <a:p>
            <a:r>
              <a:rPr lang="es-AR" b="1" dirty="0" smtClean="0">
                <a:solidFill>
                  <a:srgbClr val="FFFF00"/>
                </a:solidFill>
              </a:rPr>
              <a:t>DECISIONES DE FINANCIAMIENTO</a:t>
            </a: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AR" dirty="0" smtClean="0">
              <a:solidFill>
                <a:schemeClr val="bg1"/>
              </a:solidFill>
            </a:endParaRPr>
          </a:p>
          <a:p>
            <a:r>
              <a:rPr lang="es-AR" dirty="0" smtClean="0">
                <a:solidFill>
                  <a:schemeClr val="bg1"/>
                </a:solidFill>
              </a:rPr>
              <a:t>DECISIONES DE DISTRIBUCIÓN 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ESTRUCTURAS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260785"/>
              </p:ext>
            </p:extLst>
          </p:nvPr>
        </p:nvGraphicFramePr>
        <p:xfrm>
          <a:off x="2674962" y="2238233"/>
          <a:ext cx="6837528" cy="3466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Hoja de cálculo" r:id="rId4" imgW="5476843" imgH="1533493" progId="Excel.Sheet.12">
                  <p:embed/>
                </p:oleObj>
              </mc:Choice>
              <mc:Fallback>
                <p:oleObj name="Hoja de cálculo" r:id="rId4" imgW="5476843" imgH="15334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74962" y="2238233"/>
                        <a:ext cx="6837528" cy="34665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7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177421"/>
            <a:ext cx="8229600" cy="1322753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DETALLE ESTRUCTURA FINANCIAMIENTO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AR" dirty="0" smtClean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768462"/>
              </p:ext>
            </p:extLst>
          </p:nvPr>
        </p:nvGraphicFramePr>
        <p:xfrm>
          <a:off x="2811439" y="2402006"/>
          <a:ext cx="6946709" cy="3084393"/>
        </p:xfrm>
        <a:graphic>
          <a:graphicData uri="http://schemas.openxmlformats.org/drawingml/2006/table">
            <a:tbl>
              <a:tblPr/>
              <a:tblGrid>
                <a:gridCol w="3179207"/>
                <a:gridCol w="612471"/>
                <a:gridCol w="3155031"/>
              </a:tblGrid>
              <a:tr h="102813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1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1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PROPIO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REORDENANDO ESTRUCTURAS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350569"/>
              </p:ext>
            </p:extLst>
          </p:nvPr>
        </p:nvGraphicFramePr>
        <p:xfrm>
          <a:off x="2934269" y="2101755"/>
          <a:ext cx="6400800" cy="333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Hoja de cálculo" r:id="rId4" imgW="5476843" imgH="2114660" progId="Excel.Sheet.12">
                  <p:embed/>
                </p:oleObj>
              </mc:Choice>
              <mc:Fallback>
                <p:oleObj name="Hoja de cálculo" r:id="rId4" imgW="5476843" imgH="21146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34269" y="2101755"/>
                        <a:ext cx="6400800" cy="33300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108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ESTRUCTURAS REORDENADAS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46092"/>
              </p:ext>
            </p:extLst>
          </p:nvPr>
        </p:nvGraphicFramePr>
        <p:xfrm>
          <a:off x="2879679" y="2483893"/>
          <a:ext cx="6550924" cy="2988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Hoja de cálculo" r:id="rId4" imgW="5476843" imgH="1533493" progId="Excel.Sheet.12">
                  <p:embed/>
                </p:oleObj>
              </mc:Choice>
              <mc:Fallback>
                <p:oleObj name="Hoja de cálculo" r:id="rId4" imgW="5476843" imgH="15334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79679" y="2483893"/>
                        <a:ext cx="6550924" cy="2988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92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DE QUÉ DEPENDE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s-MX" sz="2400" dirty="0">
                <a:solidFill>
                  <a:schemeClr val="tx1"/>
                </a:solidFill>
              </a:rPr>
              <a:t>De la estructura de inversiones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 la complejidad del sistema financiero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 la forma jurídica de la empresa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 su tamaño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 su antigüedad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 la capacidad de negociación de los directivos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Del costo del crédito (real)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 smtClean="0">
                <a:solidFill>
                  <a:schemeClr val="tx1"/>
                </a:solidFill>
              </a:rPr>
              <a:t>De </a:t>
            </a:r>
            <a:r>
              <a:rPr lang="es-MX" sz="2400" dirty="0">
                <a:solidFill>
                  <a:schemeClr val="tx1"/>
                </a:solidFill>
              </a:rPr>
              <a:t>la incidencia en los flujos de fondos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 riesgo financiero que estamos dispuestos a asumir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De los problemas de control sobre la compañía que se pueden suscitar</a:t>
            </a:r>
            <a:endParaRPr lang="es-ES" sz="2400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3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981200" y="586854"/>
            <a:ext cx="8229600" cy="818865"/>
          </a:xfrm>
        </p:spPr>
        <p:txBody>
          <a:bodyPr>
            <a:normAutofit/>
          </a:bodyPr>
          <a:lstStyle/>
          <a:p>
            <a:pPr algn="ctr"/>
            <a:r>
              <a:rPr lang="es-AR" sz="4000" dirty="0" smtClean="0"/>
              <a:t>MAXIMIZAR VALOR DE LA EMPRESA</a:t>
            </a:r>
            <a:endParaRPr lang="es-ES" sz="40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643050"/>
            <a:ext cx="8229600" cy="46815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s-AR" dirty="0" smtClean="0">
              <a:solidFill>
                <a:schemeClr val="bg1"/>
              </a:solidFill>
            </a:endParaRPr>
          </a:p>
          <a:p>
            <a:r>
              <a:rPr lang="es-AR" dirty="0" smtClean="0">
                <a:solidFill>
                  <a:schemeClr val="bg1"/>
                </a:solidFill>
              </a:rPr>
              <a:t>¿Qué proporción de deudas  y fondos propios?</a:t>
            </a:r>
          </a:p>
          <a:p>
            <a:r>
              <a:rPr lang="es-AR" dirty="0" smtClean="0">
                <a:solidFill>
                  <a:schemeClr val="bg1"/>
                </a:solidFill>
              </a:rPr>
              <a:t>¿Qué proporción a corto y largo plazo?</a:t>
            </a:r>
          </a:p>
          <a:p>
            <a:r>
              <a:rPr lang="es-AR" dirty="0" smtClean="0">
                <a:solidFill>
                  <a:schemeClr val="bg1"/>
                </a:solidFill>
              </a:rPr>
              <a:t>¿Qué proporción en moneda dura?</a:t>
            </a:r>
          </a:p>
          <a:p>
            <a:r>
              <a:rPr lang="es-AR" dirty="0" smtClean="0">
                <a:solidFill>
                  <a:schemeClr val="bg1"/>
                </a:solidFill>
              </a:rPr>
              <a:t>¿Qué postura adoptaré respecto al riesgo y control?</a:t>
            </a:r>
          </a:p>
          <a:p>
            <a:r>
              <a:rPr lang="es-AR" dirty="0" smtClean="0">
                <a:solidFill>
                  <a:schemeClr val="bg1"/>
                </a:solidFill>
              </a:rPr>
              <a:t>¿Qué costo de endeudamiento estoy dispuesto a soportar?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6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1125</Words>
  <Application>Microsoft Office PowerPoint</Application>
  <PresentationFormat>Panorámica</PresentationFormat>
  <Paragraphs>655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2" baseType="lpstr">
      <vt:lpstr>Calibri</vt:lpstr>
      <vt:lpstr>Constantia</vt:lpstr>
      <vt:lpstr>Times New Roman</vt:lpstr>
      <vt:lpstr>Wingdings 2</vt:lpstr>
      <vt:lpstr>Flujo</vt:lpstr>
      <vt:lpstr>Hoja de cálculo</vt:lpstr>
      <vt:lpstr>           ADMINISTRACIÓN FINANCIERA DE EMPRESAS I   2020  - Dictado Virtual    TEMA: ESTRUCTURA DE FINANCIAMIENTO           </vt:lpstr>
      <vt:lpstr>CAPITULO IV ESTRUCTURA DE FINANCIAMIENTO</vt:lpstr>
      <vt:lpstr>DECISIONES FUNDAMENTALES</vt:lpstr>
      <vt:lpstr>ESTRUCTURAS</vt:lpstr>
      <vt:lpstr>DETALLE ESTRUCTURA FINANCIAMIENTO</vt:lpstr>
      <vt:lpstr>REORDENANDO ESTRUCTURAS</vt:lpstr>
      <vt:lpstr>ESTRUCTURAS REORDENADAS</vt:lpstr>
      <vt:lpstr>DE QUÉ DEPENDE</vt:lpstr>
      <vt:lpstr>MAXIMIZAR VALOR DE LA EMPRESA</vt:lpstr>
      <vt:lpstr>COSTOS DE CADA ESTRUCTURA</vt:lpstr>
      <vt:lpstr>COSTO MEDIO PONDERADO DE CAPITAL</vt:lpstr>
      <vt:lpstr>ESTRUCTURA OPTIMA</vt:lpstr>
      <vt:lpstr>ESTRUCTURA OPTIMA</vt:lpstr>
      <vt:lpstr>ESTRUCTURA OPTIMA</vt:lpstr>
      <vt:lpstr>SITUACION PATRIMONIAL (0)</vt:lpstr>
      <vt:lpstr>ESTADO DE RESULTADOS (0)</vt:lpstr>
      <vt:lpstr>INDICADORES</vt:lpstr>
      <vt:lpstr>CAMBIO NIVEL DE ACTIVIDAD</vt:lpstr>
      <vt:lpstr>CAMBIOS EN LOS RESULTADOS POR USO DE LA PALANCA </vt:lpstr>
      <vt:lpstr>ESTADO DE RESULTADOS (1)</vt:lpstr>
      <vt:lpstr>ESTADO DE RESULTADOS (0 1)</vt:lpstr>
      <vt:lpstr>VENTAJA FINANCIERA</vt:lpstr>
      <vt:lpstr>SITUACIONES PATRIMONIALES (0 1)</vt:lpstr>
      <vt:lpstr>ESTADO DE RESULTADOS </vt:lpstr>
      <vt:lpstr>Ra – RPn – VF  ¿SOBRE QUÉ ESTRUCTURA?</vt:lpstr>
      <vt:lpstr>Ra – RPn – VF  SOBRE LA INICIAL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DECISIONES FUNDAMENTALES</dc:title>
  <dc:creator>Issa José Luis</dc:creator>
  <cp:lastModifiedBy>Issa José Luis</cp:lastModifiedBy>
  <cp:revision>39</cp:revision>
  <dcterms:created xsi:type="dcterms:W3CDTF">2020-11-06T13:16:56Z</dcterms:created>
  <dcterms:modified xsi:type="dcterms:W3CDTF">2020-11-12T22:12:45Z</dcterms:modified>
</cp:coreProperties>
</file>